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wmv" ContentType="video/x-ms-wmv"/>
  <Override PartName="/ppt/slides/slide51.xml" ContentType="application/vnd.openxmlformats-officedocument.presentationml.slide+xml"/>
  <Override PartName="/ppt/diagrams/data1.xml" ContentType="application/vnd.openxmlformats-officedocument.drawingml.diagramData+xml"/>
  <Override PartName="/ppt/slides/slide52.xml" ContentType="application/vnd.openxmlformats-officedocument.presentationml.slide+xml"/>
  <Override PartName="/ppt/presentation.xml" ContentType="application/vnd.openxmlformats-officedocument.presentationml.presentation.main+xml"/>
  <Override PartName="/ppt/slides/slide5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49.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xml" ContentType="application/vnd.openxmlformats-officedocument.presentationml.slide+xml"/>
  <Override PartName="/ppt/slides/slide48.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notesSlides/notesSlide38.xml" ContentType="application/vnd.openxmlformats-officedocument.presentationml.notesSlid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90.xml" ContentType="application/vnd.openxmlformats-officedocument.presentationml.slideLayout+xml"/>
  <Override PartName="/ppt/slideLayouts/slideLayout84.xml" ContentType="application/vnd.openxmlformats-officedocument.presentationml.slideLayout+xml"/>
  <Override PartName="/ppt/notesSlides/notesSlide18.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9.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1.xml" ContentType="application/vnd.openxmlformats-officedocument.presentationml.notesSlide+xml"/>
  <Override PartName="/ppt/notesSlides/notesSlide28.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32.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35.xml" ContentType="application/vnd.openxmlformats-officedocument.presentationml.notesSlide+xml"/>
  <Override PartName="/ppt/notesSlides/notesSlide1.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27.xml" ContentType="application/vnd.openxmlformats-officedocument.presentationml.notesSlide+xml"/>
  <Override PartName="/ppt/notesSlides/notesSlide2.xml" ContentType="application/vnd.openxmlformats-officedocument.presentationml.notesSlide+xml"/>
  <Override PartName="/ppt/notesSlides/notesSlide25.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notesSlides/notesSlide37.xml" ContentType="application/vnd.openxmlformats-officedocument.presentationml.notesSlide+xml"/>
  <Override PartName="/ppt/notesSlides/notesSlide24.xml" ContentType="application/vnd.openxmlformats-officedocument.presentationml.notesSlide+xml"/>
  <Override PartName="/ppt/notesSlides/notesSlide7.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7.xml" ContentType="application/vnd.openxmlformats-officedocument.theme+xml"/>
  <Override PartName="/ppt/diagrams/colors1.xml" ContentType="application/vnd.openxmlformats-officedocument.drawingml.diagramColors+xml"/>
  <Override PartName="/ppt/diagrams/drawing1.xml" ContentType="application/vnd.ms-office.drawingml.diagramDrawing+xml"/>
  <Override PartName="/ppt/theme/theme8.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 id="2147483685" r:id="rId2"/>
    <p:sldMasterId id="2147483697" r:id="rId3"/>
    <p:sldMasterId id="2147483715" r:id="rId4"/>
    <p:sldMasterId id="2147483727" r:id="rId5"/>
    <p:sldMasterId id="2147483740" r:id="rId6"/>
    <p:sldMasterId id="2147483753" r:id="rId7"/>
  </p:sldMasterIdLst>
  <p:notesMasterIdLst>
    <p:notesMasterId r:id="rId60"/>
  </p:notesMasterIdLst>
  <p:sldIdLst>
    <p:sldId id="276" r:id="rId8"/>
    <p:sldId id="277"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347" r:id="rId28"/>
    <p:sldId id="320" r:id="rId29"/>
    <p:sldId id="273" r:id="rId30"/>
    <p:sldId id="325" r:id="rId31"/>
    <p:sldId id="326" r:id="rId32"/>
    <p:sldId id="314" r:id="rId33"/>
    <p:sldId id="305" r:id="rId34"/>
    <p:sldId id="299" r:id="rId35"/>
    <p:sldId id="327" r:id="rId36"/>
    <p:sldId id="341" r:id="rId37"/>
    <p:sldId id="328" r:id="rId38"/>
    <p:sldId id="329" r:id="rId39"/>
    <p:sldId id="330" r:id="rId40"/>
    <p:sldId id="333" r:id="rId41"/>
    <p:sldId id="334" r:id="rId42"/>
    <p:sldId id="335" r:id="rId43"/>
    <p:sldId id="337" r:id="rId44"/>
    <p:sldId id="332" r:id="rId45"/>
    <p:sldId id="348" r:id="rId46"/>
    <p:sldId id="275" r:id="rId47"/>
    <p:sldId id="349" r:id="rId48"/>
    <p:sldId id="274" r:id="rId49"/>
    <p:sldId id="315" r:id="rId50"/>
    <p:sldId id="342" r:id="rId51"/>
    <p:sldId id="343" r:id="rId52"/>
    <p:sldId id="319" r:id="rId53"/>
    <p:sldId id="346" r:id="rId54"/>
    <p:sldId id="339" r:id="rId55"/>
    <p:sldId id="340" r:id="rId56"/>
    <p:sldId id="303" r:id="rId57"/>
    <p:sldId id="302" r:id="rId58"/>
    <p:sldId id="345"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24" autoAdjust="0"/>
    <p:restoredTop sz="94660"/>
  </p:normalViewPr>
  <p:slideViewPr>
    <p:cSldViewPr snapToGrid="0">
      <p:cViewPr varScale="1">
        <p:scale>
          <a:sx n="77" d="100"/>
          <a:sy n="77" d="100"/>
        </p:scale>
        <p:origin x="132" y="76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customXml" Target="../customXml/item2.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customXml" Target="../customXml/item3.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DB1DBB-02C4-464C-A308-242618403CD7}" type="doc">
      <dgm:prSet loTypeId="urn:microsoft.com/office/officeart/2005/8/layout/target1" loCatId="relationship" qsTypeId="urn:microsoft.com/office/officeart/2005/8/quickstyle/3D4" qsCatId="3D" csTypeId="urn:microsoft.com/office/officeart/2005/8/colors/colorful2" csCatId="colorful" phldr="1"/>
      <dgm:spPr/>
    </dgm:pt>
    <dgm:pt modelId="{8D19169A-D5DD-424A-B320-20BDCF46CCCC}">
      <dgm:prSet phldrT="[Text]" custT="1"/>
      <dgm:spPr/>
      <dgm:t>
        <a:bodyPr/>
        <a:lstStyle/>
        <a:p>
          <a:r>
            <a:rPr lang="en-US" sz="2800" b="1" dirty="0" smtClean="0">
              <a:solidFill>
                <a:srgbClr val="B40000"/>
              </a:solidFill>
            </a:rPr>
            <a:t>Individual</a:t>
          </a:r>
          <a:endParaRPr lang="en-US" sz="2800" b="1" dirty="0">
            <a:solidFill>
              <a:srgbClr val="B40000"/>
            </a:solidFill>
          </a:endParaRPr>
        </a:p>
      </dgm:t>
    </dgm:pt>
    <dgm:pt modelId="{64C2F137-DE68-8240-99E8-087DC50AE99E}" type="parTrans" cxnId="{90FBAFDE-A7AE-7741-8724-7ADBD5CD88AB}">
      <dgm:prSet/>
      <dgm:spPr/>
      <dgm:t>
        <a:bodyPr/>
        <a:lstStyle/>
        <a:p>
          <a:endParaRPr lang="en-US"/>
        </a:p>
      </dgm:t>
    </dgm:pt>
    <dgm:pt modelId="{0FC49228-7BF7-0249-A88A-97523D9C5544}" type="sibTrans" cxnId="{90FBAFDE-A7AE-7741-8724-7ADBD5CD88AB}">
      <dgm:prSet/>
      <dgm:spPr/>
      <dgm:t>
        <a:bodyPr/>
        <a:lstStyle/>
        <a:p>
          <a:endParaRPr lang="en-US"/>
        </a:p>
      </dgm:t>
    </dgm:pt>
    <dgm:pt modelId="{1068E8CC-91FC-F049-8DF5-FAA74FEFA812}">
      <dgm:prSet phldrT="[Text]" custT="1"/>
      <dgm:spPr/>
      <dgm:t>
        <a:bodyPr/>
        <a:lstStyle/>
        <a:p>
          <a:r>
            <a:rPr lang="en-US" sz="2800" b="1" dirty="0" smtClean="0">
              <a:solidFill>
                <a:srgbClr val="722F93"/>
              </a:solidFill>
            </a:rPr>
            <a:t>Family</a:t>
          </a:r>
          <a:endParaRPr lang="en-US" sz="2800" b="1" dirty="0">
            <a:solidFill>
              <a:srgbClr val="722F93"/>
            </a:solidFill>
          </a:endParaRPr>
        </a:p>
      </dgm:t>
    </dgm:pt>
    <dgm:pt modelId="{087ADC7E-28DF-E74A-A9E2-363E01E2F2C4}" type="parTrans" cxnId="{8C0477B0-5F66-8B47-9851-A8424C8D118B}">
      <dgm:prSet/>
      <dgm:spPr/>
      <dgm:t>
        <a:bodyPr/>
        <a:lstStyle/>
        <a:p>
          <a:endParaRPr lang="en-US"/>
        </a:p>
      </dgm:t>
    </dgm:pt>
    <dgm:pt modelId="{F853C93B-258F-D444-B330-CBF5F5E05D7B}" type="sibTrans" cxnId="{8C0477B0-5F66-8B47-9851-A8424C8D118B}">
      <dgm:prSet/>
      <dgm:spPr/>
      <dgm:t>
        <a:bodyPr/>
        <a:lstStyle/>
        <a:p>
          <a:endParaRPr lang="en-US"/>
        </a:p>
      </dgm:t>
    </dgm:pt>
    <dgm:pt modelId="{1CAC9B64-A211-BB46-A3E2-48D5639DAFD1}">
      <dgm:prSet phldrT="[Text]" custT="1"/>
      <dgm:spPr/>
      <dgm:t>
        <a:bodyPr/>
        <a:lstStyle/>
        <a:p>
          <a:r>
            <a:rPr lang="en-US" sz="2800" b="1" dirty="0" smtClean="0">
              <a:solidFill>
                <a:srgbClr val="5B7E76"/>
              </a:solidFill>
            </a:rPr>
            <a:t>Community</a:t>
          </a:r>
          <a:endParaRPr lang="en-US" sz="2800" b="1" dirty="0">
            <a:solidFill>
              <a:srgbClr val="5B7E76"/>
            </a:solidFill>
          </a:endParaRPr>
        </a:p>
      </dgm:t>
    </dgm:pt>
    <dgm:pt modelId="{38F7BDDC-8BE0-614A-A3D4-CAA370C8D9C4}" type="parTrans" cxnId="{B239BDD1-EDB0-0E49-A3E7-F8E5AB4D1EAA}">
      <dgm:prSet/>
      <dgm:spPr/>
      <dgm:t>
        <a:bodyPr/>
        <a:lstStyle/>
        <a:p>
          <a:endParaRPr lang="en-US"/>
        </a:p>
      </dgm:t>
    </dgm:pt>
    <dgm:pt modelId="{CC621F3E-30C5-C74F-9565-DA591B388507}" type="sibTrans" cxnId="{B239BDD1-EDB0-0E49-A3E7-F8E5AB4D1EAA}">
      <dgm:prSet/>
      <dgm:spPr/>
      <dgm:t>
        <a:bodyPr/>
        <a:lstStyle/>
        <a:p>
          <a:endParaRPr lang="en-US"/>
        </a:p>
      </dgm:t>
    </dgm:pt>
    <dgm:pt modelId="{E14F6C44-4F51-204D-8162-F1087A137E97}">
      <dgm:prSet phldrT="[Text]" custT="1"/>
      <dgm:spPr/>
      <dgm:t>
        <a:bodyPr/>
        <a:lstStyle/>
        <a:p>
          <a:r>
            <a:rPr lang="en-US" sz="2800" b="1" dirty="0" smtClean="0">
              <a:solidFill>
                <a:srgbClr val="887F4D"/>
              </a:solidFill>
            </a:rPr>
            <a:t>Society</a:t>
          </a:r>
          <a:endParaRPr lang="en-US" sz="2800" b="1" dirty="0">
            <a:solidFill>
              <a:srgbClr val="887F4D"/>
            </a:solidFill>
          </a:endParaRPr>
        </a:p>
      </dgm:t>
    </dgm:pt>
    <dgm:pt modelId="{A3F10356-59A0-494D-AEC2-E53166CF5682}" type="parTrans" cxnId="{A09028D7-6DB0-B449-856D-CAAE8C9093D0}">
      <dgm:prSet/>
      <dgm:spPr/>
      <dgm:t>
        <a:bodyPr/>
        <a:lstStyle/>
        <a:p>
          <a:endParaRPr lang="en-US"/>
        </a:p>
      </dgm:t>
    </dgm:pt>
    <dgm:pt modelId="{46117E6A-DD59-264A-A7F1-F0382204D37E}" type="sibTrans" cxnId="{A09028D7-6DB0-B449-856D-CAAE8C9093D0}">
      <dgm:prSet/>
      <dgm:spPr/>
      <dgm:t>
        <a:bodyPr/>
        <a:lstStyle/>
        <a:p>
          <a:endParaRPr lang="en-US"/>
        </a:p>
      </dgm:t>
    </dgm:pt>
    <dgm:pt modelId="{9F65C10E-E4F6-9F4F-9410-71CECB8D8B3D}" type="pres">
      <dgm:prSet presAssocID="{EDDB1DBB-02C4-464C-A308-242618403CD7}" presName="composite" presStyleCnt="0">
        <dgm:presLayoutVars>
          <dgm:chMax val="5"/>
          <dgm:dir/>
          <dgm:resizeHandles val="exact"/>
        </dgm:presLayoutVars>
      </dgm:prSet>
      <dgm:spPr/>
    </dgm:pt>
    <dgm:pt modelId="{163B764E-68B4-AE40-AF40-DA3BE929E9FE}" type="pres">
      <dgm:prSet presAssocID="{8D19169A-D5DD-424A-B320-20BDCF46CCCC}" presName="circle1" presStyleLbl="lnNode1" presStyleIdx="0" presStyleCnt="4"/>
      <dgm:spPr/>
    </dgm:pt>
    <dgm:pt modelId="{549F99A5-A3E8-604D-8C35-EE43F6286F9A}" type="pres">
      <dgm:prSet presAssocID="{8D19169A-D5DD-424A-B320-20BDCF46CCCC}" presName="text1" presStyleLbl="revTx" presStyleIdx="0" presStyleCnt="4" custScaleX="145892" custLinFactNeighborX="17210">
        <dgm:presLayoutVars>
          <dgm:bulletEnabled val="1"/>
        </dgm:presLayoutVars>
      </dgm:prSet>
      <dgm:spPr/>
      <dgm:t>
        <a:bodyPr/>
        <a:lstStyle/>
        <a:p>
          <a:endParaRPr lang="en-US"/>
        </a:p>
      </dgm:t>
    </dgm:pt>
    <dgm:pt modelId="{4D7055FC-60CA-1247-8F53-42A6F1857A2A}" type="pres">
      <dgm:prSet presAssocID="{8D19169A-D5DD-424A-B320-20BDCF46CCCC}" presName="line1" presStyleLbl="callout" presStyleIdx="0" presStyleCnt="8"/>
      <dgm:spPr/>
    </dgm:pt>
    <dgm:pt modelId="{093B4877-3AE6-844B-A848-DCD774559C03}" type="pres">
      <dgm:prSet presAssocID="{8D19169A-D5DD-424A-B320-20BDCF46CCCC}" presName="d1" presStyleLbl="callout" presStyleIdx="1" presStyleCnt="8"/>
      <dgm:spPr/>
    </dgm:pt>
    <dgm:pt modelId="{935B8E89-0104-3D4F-A6D2-36B7524D4441}" type="pres">
      <dgm:prSet presAssocID="{1068E8CC-91FC-F049-8DF5-FAA74FEFA812}" presName="circle2" presStyleLbl="lnNode1" presStyleIdx="1" presStyleCnt="4"/>
      <dgm:spPr/>
    </dgm:pt>
    <dgm:pt modelId="{1CB85CF3-9D0E-C34B-BC5E-C2DE15043E1C}" type="pres">
      <dgm:prSet presAssocID="{1068E8CC-91FC-F049-8DF5-FAA74FEFA812}" presName="text2" presStyleLbl="revTx" presStyleIdx="1" presStyleCnt="4" custScaleX="131360" custLinFactNeighborX="18739" custLinFactNeighborY="-3159">
        <dgm:presLayoutVars>
          <dgm:bulletEnabled val="1"/>
        </dgm:presLayoutVars>
      </dgm:prSet>
      <dgm:spPr/>
      <dgm:t>
        <a:bodyPr/>
        <a:lstStyle/>
        <a:p>
          <a:endParaRPr lang="en-US"/>
        </a:p>
      </dgm:t>
    </dgm:pt>
    <dgm:pt modelId="{C1B4C59E-9151-BC4B-9CE5-BE5812F37B3C}" type="pres">
      <dgm:prSet presAssocID="{1068E8CC-91FC-F049-8DF5-FAA74FEFA812}" presName="line2" presStyleLbl="callout" presStyleIdx="2" presStyleCnt="8"/>
      <dgm:spPr/>
    </dgm:pt>
    <dgm:pt modelId="{25D4B869-9F9D-3F41-8F1B-28EF9F3D7FAA}" type="pres">
      <dgm:prSet presAssocID="{1068E8CC-91FC-F049-8DF5-FAA74FEFA812}" presName="d2" presStyleLbl="callout" presStyleIdx="3" presStyleCnt="8"/>
      <dgm:spPr/>
    </dgm:pt>
    <dgm:pt modelId="{ACC5AD3D-A3BF-3B4A-BC6B-DDD4D67A2233}" type="pres">
      <dgm:prSet presAssocID="{1CAC9B64-A211-BB46-A3E2-48D5639DAFD1}" presName="circle3" presStyleLbl="lnNode1" presStyleIdx="2" presStyleCnt="4"/>
      <dgm:spPr/>
    </dgm:pt>
    <dgm:pt modelId="{735A84C0-CC85-FB4D-A171-91E529AD7744}" type="pres">
      <dgm:prSet presAssocID="{1CAC9B64-A211-BB46-A3E2-48D5639DAFD1}" presName="text3" presStyleLbl="revTx" presStyleIdx="2" presStyleCnt="4" custScaleX="168838" custScaleY="81620" custLinFactNeighborX="34443" custLinFactNeighborY="-12064">
        <dgm:presLayoutVars>
          <dgm:bulletEnabled val="1"/>
        </dgm:presLayoutVars>
      </dgm:prSet>
      <dgm:spPr/>
      <dgm:t>
        <a:bodyPr/>
        <a:lstStyle/>
        <a:p>
          <a:endParaRPr lang="en-US"/>
        </a:p>
      </dgm:t>
    </dgm:pt>
    <dgm:pt modelId="{08372418-3082-944A-BEF8-3C266A7F150B}" type="pres">
      <dgm:prSet presAssocID="{1CAC9B64-A211-BB46-A3E2-48D5639DAFD1}" presName="line3" presStyleLbl="callout" presStyleIdx="4" presStyleCnt="8"/>
      <dgm:spPr/>
    </dgm:pt>
    <dgm:pt modelId="{D699F9E4-9226-7444-9BC8-00AB41BA16F4}" type="pres">
      <dgm:prSet presAssocID="{1CAC9B64-A211-BB46-A3E2-48D5639DAFD1}" presName="d3" presStyleLbl="callout" presStyleIdx="5" presStyleCnt="8"/>
      <dgm:spPr/>
    </dgm:pt>
    <dgm:pt modelId="{57595BFF-323F-764B-8F3B-69DA9AEB39DF}" type="pres">
      <dgm:prSet presAssocID="{E14F6C44-4F51-204D-8162-F1087A137E97}" presName="circle4" presStyleLbl="lnNode1" presStyleIdx="3" presStyleCnt="4"/>
      <dgm:spPr/>
    </dgm:pt>
    <dgm:pt modelId="{D2412B81-8B4A-D742-81F8-2BAB98CEB933}" type="pres">
      <dgm:prSet presAssocID="{E14F6C44-4F51-204D-8162-F1087A137E97}" presName="text4" presStyleLbl="revTx" presStyleIdx="3" presStyleCnt="4">
        <dgm:presLayoutVars>
          <dgm:bulletEnabled val="1"/>
        </dgm:presLayoutVars>
      </dgm:prSet>
      <dgm:spPr/>
      <dgm:t>
        <a:bodyPr/>
        <a:lstStyle/>
        <a:p>
          <a:endParaRPr lang="en-US"/>
        </a:p>
      </dgm:t>
    </dgm:pt>
    <dgm:pt modelId="{1D7730DE-C564-FB4B-AB34-C73A1D87F916}" type="pres">
      <dgm:prSet presAssocID="{E14F6C44-4F51-204D-8162-F1087A137E97}" presName="line4" presStyleLbl="callout" presStyleIdx="6" presStyleCnt="8"/>
      <dgm:spPr/>
    </dgm:pt>
    <dgm:pt modelId="{12391F88-8830-8F43-A20E-5644A7573999}" type="pres">
      <dgm:prSet presAssocID="{E14F6C44-4F51-204D-8162-F1087A137E97}" presName="d4" presStyleLbl="callout" presStyleIdx="7" presStyleCnt="8"/>
      <dgm:spPr/>
    </dgm:pt>
  </dgm:ptLst>
  <dgm:cxnLst>
    <dgm:cxn modelId="{67763B4B-E374-4B32-97BB-355C63B7DDB7}" type="presOf" srcId="{EDDB1DBB-02C4-464C-A308-242618403CD7}" destId="{9F65C10E-E4F6-9F4F-9410-71CECB8D8B3D}" srcOrd="0" destOrd="0" presId="urn:microsoft.com/office/officeart/2005/8/layout/target1"/>
    <dgm:cxn modelId="{DB4BACA1-6D8C-47A9-9E8C-8CF3C1DEA614}" type="presOf" srcId="{E14F6C44-4F51-204D-8162-F1087A137E97}" destId="{D2412B81-8B4A-D742-81F8-2BAB98CEB933}" srcOrd="0" destOrd="0" presId="urn:microsoft.com/office/officeart/2005/8/layout/target1"/>
    <dgm:cxn modelId="{FE7B88DD-5B05-43BD-81F5-1E71EA112DF7}" type="presOf" srcId="{1068E8CC-91FC-F049-8DF5-FAA74FEFA812}" destId="{1CB85CF3-9D0E-C34B-BC5E-C2DE15043E1C}" srcOrd="0" destOrd="0" presId="urn:microsoft.com/office/officeart/2005/8/layout/target1"/>
    <dgm:cxn modelId="{90FBAFDE-A7AE-7741-8724-7ADBD5CD88AB}" srcId="{EDDB1DBB-02C4-464C-A308-242618403CD7}" destId="{8D19169A-D5DD-424A-B320-20BDCF46CCCC}" srcOrd="0" destOrd="0" parTransId="{64C2F137-DE68-8240-99E8-087DC50AE99E}" sibTransId="{0FC49228-7BF7-0249-A88A-97523D9C5544}"/>
    <dgm:cxn modelId="{8C0477B0-5F66-8B47-9851-A8424C8D118B}" srcId="{EDDB1DBB-02C4-464C-A308-242618403CD7}" destId="{1068E8CC-91FC-F049-8DF5-FAA74FEFA812}" srcOrd="1" destOrd="0" parTransId="{087ADC7E-28DF-E74A-A9E2-363E01E2F2C4}" sibTransId="{F853C93B-258F-D444-B330-CBF5F5E05D7B}"/>
    <dgm:cxn modelId="{A09028D7-6DB0-B449-856D-CAAE8C9093D0}" srcId="{EDDB1DBB-02C4-464C-A308-242618403CD7}" destId="{E14F6C44-4F51-204D-8162-F1087A137E97}" srcOrd="3" destOrd="0" parTransId="{A3F10356-59A0-494D-AEC2-E53166CF5682}" sibTransId="{46117E6A-DD59-264A-A7F1-F0382204D37E}"/>
    <dgm:cxn modelId="{B239BDD1-EDB0-0E49-A3E7-F8E5AB4D1EAA}" srcId="{EDDB1DBB-02C4-464C-A308-242618403CD7}" destId="{1CAC9B64-A211-BB46-A3E2-48D5639DAFD1}" srcOrd="2" destOrd="0" parTransId="{38F7BDDC-8BE0-614A-A3D4-CAA370C8D9C4}" sibTransId="{CC621F3E-30C5-C74F-9565-DA591B388507}"/>
    <dgm:cxn modelId="{0DC87A52-3DAF-4290-AC57-BB328787D106}" type="presOf" srcId="{8D19169A-D5DD-424A-B320-20BDCF46CCCC}" destId="{549F99A5-A3E8-604D-8C35-EE43F6286F9A}" srcOrd="0" destOrd="0" presId="urn:microsoft.com/office/officeart/2005/8/layout/target1"/>
    <dgm:cxn modelId="{42102FDA-8347-4211-A768-EDA4385E6FDD}" type="presOf" srcId="{1CAC9B64-A211-BB46-A3E2-48D5639DAFD1}" destId="{735A84C0-CC85-FB4D-A171-91E529AD7744}" srcOrd="0" destOrd="0" presId="urn:microsoft.com/office/officeart/2005/8/layout/target1"/>
    <dgm:cxn modelId="{048E2054-E65D-46D9-83B9-0663F51EC42B}" type="presParOf" srcId="{9F65C10E-E4F6-9F4F-9410-71CECB8D8B3D}" destId="{163B764E-68B4-AE40-AF40-DA3BE929E9FE}" srcOrd="0" destOrd="0" presId="urn:microsoft.com/office/officeart/2005/8/layout/target1"/>
    <dgm:cxn modelId="{E3045499-E251-4ACF-8A05-477297CA4934}" type="presParOf" srcId="{9F65C10E-E4F6-9F4F-9410-71CECB8D8B3D}" destId="{549F99A5-A3E8-604D-8C35-EE43F6286F9A}" srcOrd="1" destOrd="0" presId="urn:microsoft.com/office/officeart/2005/8/layout/target1"/>
    <dgm:cxn modelId="{2C618E37-B43F-45F6-B911-4676CB1190AE}" type="presParOf" srcId="{9F65C10E-E4F6-9F4F-9410-71CECB8D8B3D}" destId="{4D7055FC-60CA-1247-8F53-42A6F1857A2A}" srcOrd="2" destOrd="0" presId="urn:microsoft.com/office/officeart/2005/8/layout/target1"/>
    <dgm:cxn modelId="{92246361-5543-4455-93E8-04F6DF0744FA}" type="presParOf" srcId="{9F65C10E-E4F6-9F4F-9410-71CECB8D8B3D}" destId="{093B4877-3AE6-844B-A848-DCD774559C03}" srcOrd="3" destOrd="0" presId="urn:microsoft.com/office/officeart/2005/8/layout/target1"/>
    <dgm:cxn modelId="{7D74685D-7E59-41AE-9EE0-F8F186BDDB05}" type="presParOf" srcId="{9F65C10E-E4F6-9F4F-9410-71CECB8D8B3D}" destId="{935B8E89-0104-3D4F-A6D2-36B7524D4441}" srcOrd="4" destOrd="0" presId="urn:microsoft.com/office/officeart/2005/8/layout/target1"/>
    <dgm:cxn modelId="{BCC75289-92FD-4E69-A0D1-22FD8E9C5315}" type="presParOf" srcId="{9F65C10E-E4F6-9F4F-9410-71CECB8D8B3D}" destId="{1CB85CF3-9D0E-C34B-BC5E-C2DE15043E1C}" srcOrd="5" destOrd="0" presId="urn:microsoft.com/office/officeart/2005/8/layout/target1"/>
    <dgm:cxn modelId="{A778D24C-E697-4B87-BD18-FEF5EDC2095A}" type="presParOf" srcId="{9F65C10E-E4F6-9F4F-9410-71CECB8D8B3D}" destId="{C1B4C59E-9151-BC4B-9CE5-BE5812F37B3C}" srcOrd="6" destOrd="0" presId="urn:microsoft.com/office/officeart/2005/8/layout/target1"/>
    <dgm:cxn modelId="{C4DDCC47-45BF-48C5-98AC-62046AFDF399}" type="presParOf" srcId="{9F65C10E-E4F6-9F4F-9410-71CECB8D8B3D}" destId="{25D4B869-9F9D-3F41-8F1B-28EF9F3D7FAA}" srcOrd="7" destOrd="0" presId="urn:microsoft.com/office/officeart/2005/8/layout/target1"/>
    <dgm:cxn modelId="{49D6CD90-028B-43C7-95C6-9263099F6D42}" type="presParOf" srcId="{9F65C10E-E4F6-9F4F-9410-71CECB8D8B3D}" destId="{ACC5AD3D-A3BF-3B4A-BC6B-DDD4D67A2233}" srcOrd="8" destOrd="0" presId="urn:microsoft.com/office/officeart/2005/8/layout/target1"/>
    <dgm:cxn modelId="{8EB90421-9B77-4631-B8A5-646445298487}" type="presParOf" srcId="{9F65C10E-E4F6-9F4F-9410-71CECB8D8B3D}" destId="{735A84C0-CC85-FB4D-A171-91E529AD7744}" srcOrd="9" destOrd="0" presId="urn:microsoft.com/office/officeart/2005/8/layout/target1"/>
    <dgm:cxn modelId="{A5B808C2-6833-4AD5-BDB8-292691F42CBF}" type="presParOf" srcId="{9F65C10E-E4F6-9F4F-9410-71CECB8D8B3D}" destId="{08372418-3082-944A-BEF8-3C266A7F150B}" srcOrd="10" destOrd="0" presId="urn:microsoft.com/office/officeart/2005/8/layout/target1"/>
    <dgm:cxn modelId="{107A08E1-637E-4848-BDD8-9E91CDA7579D}" type="presParOf" srcId="{9F65C10E-E4F6-9F4F-9410-71CECB8D8B3D}" destId="{D699F9E4-9226-7444-9BC8-00AB41BA16F4}" srcOrd="11" destOrd="0" presId="urn:microsoft.com/office/officeart/2005/8/layout/target1"/>
    <dgm:cxn modelId="{D5EB105F-9134-45B2-B756-B1F5646BE171}" type="presParOf" srcId="{9F65C10E-E4F6-9F4F-9410-71CECB8D8B3D}" destId="{57595BFF-323F-764B-8F3B-69DA9AEB39DF}" srcOrd="12" destOrd="0" presId="urn:microsoft.com/office/officeart/2005/8/layout/target1"/>
    <dgm:cxn modelId="{A7552C51-BCDC-4F29-BD29-2BA14BC74723}" type="presParOf" srcId="{9F65C10E-E4F6-9F4F-9410-71CECB8D8B3D}" destId="{D2412B81-8B4A-D742-81F8-2BAB98CEB933}" srcOrd="13" destOrd="0" presId="urn:microsoft.com/office/officeart/2005/8/layout/target1"/>
    <dgm:cxn modelId="{ED8BBF68-36FD-4867-9AE4-E5BEBB8B909B}" type="presParOf" srcId="{9F65C10E-E4F6-9F4F-9410-71CECB8D8B3D}" destId="{1D7730DE-C564-FB4B-AB34-C73A1D87F916}" srcOrd="14" destOrd="0" presId="urn:microsoft.com/office/officeart/2005/8/layout/target1"/>
    <dgm:cxn modelId="{741B97BD-AEBA-4C4B-B9E5-8C17A9136E76}" type="presParOf" srcId="{9F65C10E-E4F6-9F4F-9410-71CECB8D8B3D}" destId="{12391F88-8830-8F43-A20E-5644A7573999}" srcOrd="15"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95BFF-323F-764B-8F3B-69DA9AEB39DF}">
      <dsp:nvSpPr>
        <dsp:cNvPr id="0" name=""/>
        <dsp:cNvSpPr/>
      </dsp:nvSpPr>
      <dsp:spPr>
        <a:xfrm>
          <a:off x="812810" y="1168399"/>
          <a:ext cx="3505200" cy="3505200"/>
        </a:xfrm>
        <a:prstGeom prst="ellipse">
          <a:avLst/>
        </a:prstGeom>
        <a:solidFill>
          <a:schemeClr val="accent2">
            <a:hueOff val="-1277375"/>
            <a:satOff val="3509"/>
            <a:lumOff val="23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CC5AD3D-A3BF-3B4A-BC6B-DDD4D67A2233}">
      <dsp:nvSpPr>
        <dsp:cNvPr id="0" name=""/>
        <dsp:cNvSpPr/>
      </dsp:nvSpPr>
      <dsp:spPr>
        <a:xfrm>
          <a:off x="1313762" y="1669351"/>
          <a:ext cx="2503297" cy="2503297"/>
        </a:xfrm>
        <a:prstGeom prst="ellipse">
          <a:avLst/>
        </a:prstGeom>
        <a:solidFill>
          <a:schemeClr val="accent2">
            <a:hueOff val="-851583"/>
            <a:satOff val="2339"/>
            <a:lumOff val="156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35B8E89-0104-3D4F-A6D2-36B7524D4441}">
      <dsp:nvSpPr>
        <dsp:cNvPr id="0" name=""/>
        <dsp:cNvSpPr/>
      </dsp:nvSpPr>
      <dsp:spPr>
        <a:xfrm>
          <a:off x="1814421" y="2170010"/>
          <a:ext cx="1501978" cy="1501978"/>
        </a:xfrm>
        <a:prstGeom prst="ellipse">
          <a:avLst/>
        </a:prstGeom>
        <a:solidFill>
          <a:schemeClr val="accent2">
            <a:hueOff val="-425792"/>
            <a:satOff val="1170"/>
            <a:lumOff val="78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63B764E-68B4-AE40-AF40-DA3BE929E9FE}">
      <dsp:nvSpPr>
        <dsp:cNvPr id="0" name=""/>
        <dsp:cNvSpPr/>
      </dsp:nvSpPr>
      <dsp:spPr>
        <a:xfrm>
          <a:off x="2315081" y="2670670"/>
          <a:ext cx="500659" cy="500659"/>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49F99A5-A3E8-604D-8C35-EE43F6286F9A}">
      <dsp:nvSpPr>
        <dsp:cNvPr id="0" name=""/>
        <dsp:cNvSpPr/>
      </dsp:nvSpPr>
      <dsp:spPr>
        <a:xfrm>
          <a:off x="4801681" y="0"/>
          <a:ext cx="2556903" cy="838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lvl="0" algn="l" defTabSz="1244600">
            <a:lnSpc>
              <a:spcPct val="90000"/>
            </a:lnSpc>
            <a:spcBef>
              <a:spcPct val="0"/>
            </a:spcBef>
            <a:spcAft>
              <a:spcPct val="35000"/>
            </a:spcAft>
          </a:pPr>
          <a:r>
            <a:rPr lang="en-US" sz="2800" b="1" kern="1200" dirty="0" smtClean="0">
              <a:solidFill>
                <a:srgbClr val="B40000"/>
              </a:solidFill>
            </a:rPr>
            <a:t>Individual</a:t>
          </a:r>
          <a:endParaRPr lang="en-US" sz="2800" b="1" kern="1200" dirty="0">
            <a:solidFill>
              <a:srgbClr val="B40000"/>
            </a:solidFill>
          </a:endParaRPr>
        </a:p>
      </dsp:txBody>
      <dsp:txXfrm>
        <a:off x="4801681" y="0"/>
        <a:ext cx="2556903" cy="838327"/>
      </dsp:txXfrm>
    </dsp:sp>
    <dsp:sp modelId="{4D7055FC-60CA-1247-8F53-42A6F1857A2A}">
      <dsp:nvSpPr>
        <dsp:cNvPr id="0" name=""/>
        <dsp:cNvSpPr/>
      </dsp:nvSpPr>
      <dsp:spPr>
        <a:xfrm>
          <a:off x="4464060" y="419163"/>
          <a:ext cx="43815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 modelId="{093B4877-3AE6-844B-A848-DCD774559C03}">
      <dsp:nvSpPr>
        <dsp:cNvPr id="0" name=""/>
        <dsp:cNvSpPr/>
      </dsp:nvSpPr>
      <dsp:spPr>
        <a:xfrm rot="5400000">
          <a:off x="2261626" y="695197"/>
          <a:ext cx="2477008" cy="192786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 modelId="{1CB85CF3-9D0E-C34B-BC5E-C2DE15043E1C}">
      <dsp:nvSpPr>
        <dsp:cNvPr id="0" name=""/>
        <dsp:cNvSpPr/>
      </dsp:nvSpPr>
      <dsp:spPr>
        <a:xfrm>
          <a:off x="4955822" y="811844"/>
          <a:ext cx="2302215" cy="838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lvl="0" algn="l" defTabSz="1244600">
            <a:lnSpc>
              <a:spcPct val="90000"/>
            </a:lnSpc>
            <a:spcBef>
              <a:spcPct val="0"/>
            </a:spcBef>
            <a:spcAft>
              <a:spcPct val="35000"/>
            </a:spcAft>
          </a:pPr>
          <a:r>
            <a:rPr lang="en-US" sz="2800" b="1" kern="1200" dirty="0" smtClean="0">
              <a:solidFill>
                <a:srgbClr val="722F93"/>
              </a:solidFill>
            </a:rPr>
            <a:t>Family</a:t>
          </a:r>
          <a:endParaRPr lang="en-US" sz="2800" b="1" kern="1200" dirty="0">
            <a:solidFill>
              <a:srgbClr val="722F93"/>
            </a:solidFill>
          </a:endParaRPr>
        </a:p>
      </dsp:txBody>
      <dsp:txXfrm>
        <a:off x="4955822" y="811844"/>
        <a:ext cx="2302215" cy="838327"/>
      </dsp:txXfrm>
    </dsp:sp>
    <dsp:sp modelId="{C1B4C59E-9151-BC4B-9CE5-BE5812F37B3C}">
      <dsp:nvSpPr>
        <dsp:cNvPr id="0" name=""/>
        <dsp:cNvSpPr/>
      </dsp:nvSpPr>
      <dsp:spPr>
        <a:xfrm>
          <a:off x="4464060" y="1257490"/>
          <a:ext cx="43815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 modelId="{25D4B869-9F9D-3F41-8F1B-28EF9F3D7FAA}">
      <dsp:nvSpPr>
        <dsp:cNvPr id="0" name=""/>
        <dsp:cNvSpPr/>
      </dsp:nvSpPr>
      <dsp:spPr>
        <a:xfrm rot="5400000">
          <a:off x="2690429" y="1519796"/>
          <a:ext cx="2034184" cy="1510156"/>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 modelId="{735A84C0-CC85-FB4D-A171-91E529AD7744}">
      <dsp:nvSpPr>
        <dsp:cNvPr id="0" name=""/>
        <dsp:cNvSpPr/>
      </dsp:nvSpPr>
      <dsp:spPr>
        <a:xfrm>
          <a:off x="4902631" y="1652560"/>
          <a:ext cx="2959054" cy="68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lvl="0" algn="l" defTabSz="1244600">
            <a:lnSpc>
              <a:spcPct val="90000"/>
            </a:lnSpc>
            <a:spcBef>
              <a:spcPct val="0"/>
            </a:spcBef>
            <a:spcAft>
              <a:spcPct val="35000"/>
            </a:spcAft>
          </a:pPr>
          <a:r>
            <a:rPr lang="en-US" sz="2800" b="1" kern="1200" dirty="0" smtClean="0">
              <a:solidFill>
                <a:srgbClr val="5B7E76"/>
              </a:solidFill>
            </a:rPr>
            <a:t>Community</a:t>
          </a:r>
          <a:endParaRPr lang="en-US" sz="2800" b="1" kern="1200" dirty="0">
            <a:solidFill>
              <a:srgbClr val="5B7E76"/>
            </a:solidFill>
          </a:endParaRPr>
        </a:p>
      </dsp:txBody>
      <dsp:txXfrm>
        <a:off x="4902631" y="1652560"/>
        <a:ext cx="2959054" cy="684242"/>
      </dsp:txXfrm>
    </dsp:sp>
    <dsp:sp modelId="{08372418-3082-944A-BEF8-3C266A7F150B}">
      <dsp:nvSpPr>
        <dsp:cNvPr id="0" name=""/>
        <dsp:cNvSpPr/>
      </dsp:nvSpPr>
      <dsp:spPr>
        <a:xfrm>
          <a:off x="4464060" y="2095817"/>
          <a:ext cx="43815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 modelId="{D699F9E4-9226-7444-9BC8-00AB41BA16F4}">
      <dsp:nvSpPr>
        <dsp:cNvPr id="0" name=""/>
        <dsp:cNvSpPr/>
      </dsp:nvSpPr>
      <dsp:spPr>
        <a:xfrm rot="5400000">
          <a:off x="3105503" y="2288311"/>
          <a:ext cx="1551635" cy="1165479"/>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 modelId="{D2412B81-8B4A-D742-81F8-2BAB98CEB933}">
      <dsp:nvSpPr>
        <dsp:cNvPr id="0" name=""/>
        <dsp:cNvSpPr/>
      </dsp:nvSpPr>
      <dsp:spPr>
        <a:xfrm>
          <a:off x="4902210" y="2514980"/>
          <a:ext cx="1752600" cy="838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lvl="0" algn="l" defTabSz="1244600">
            <a:lnSpc>
              <a:spcPct val="90000"/>
            </a:lnSpc>
            <a:spcBef>
              <a:spcPct val="0"/>
            </a:spcBef>
            <a:spcAft>
              <a:spcPct val="35000"/>
            </a:spcAft>
          </a:pPr>
          <a:r>
            <a:rPr lang="en-US" sz="2800" b="1" kern="1200" dirty="0" smtClean="0">
              <a:solidFill>
                <a:srgbClr val="887F4D"/>
              </a:solidFill>
            </a:rPr>
            <a:t>Society</a:t>
          </a:r>
          <a:endParaRPr lang="en-US" sz="2800" b="1" kern="1200" dirty="0">
            <a:solidFill>
              <a:srgbClr val="887F4D"/>
            </a:solidFill>
          </a:endParaRPr>
        </a:p>
      </dsp:txBody>
      <dsp:txXfrm>
        <a:off x="4902210" y="2514980"/>
        <a:ext cx="1752600" cy="838327"/>
      </dsp:txXfrm>
    </dsp:sp>
    <dsp:sp modelId="{1D7730DE-C564-FB4B-AB34-C73A1D87F916}">
      <dsp:nvSpPr>
        <dsp:cNvPr id="0" name=""/>
        <dsp:cNvSpPr/>
      </dsp:nvSpPr>
      <dsp:spPr>
        <a:xfrm>
          <a:off x="4464060" y="2934144"/>
          <a:ext cx="43815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 modelId="{12391F88-8830-8F43-A20E-5644A7573999}">
      <dsp:nvSpPr>
        <dsp:cNvPr id="0" name=""/>
        <dsp:cNvSpPr/>
      </dsp:nvSpPr>
      <dsp:spPr>
        <a:xfrm rot="5400000">
          <a:off x="3521570" y="3059864"/>
          <a:ext cx="1066515" cy="814374"/>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83514A-4110-400E-80FB-09FBF6CAD928}" type="datetimeFigureOut">
              <a:rPr lang="en-US" smtClean="0"/>
              <a:t>3/31/2020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9A812-59C9-4735-B0E2-3F038230DBA2}" type="slidenum">
              <a:rPr lang="en-US" smtClean="0"/>
              <a:t>‹#›</a:t>
            </a:fld>
            <a:endParaRPr lang="en-US"/>
          </a:p>
        </p:txBody>
      </p:sp>
    </p:spTree>
    <p:extLst>
      <p:ext uri="{BB962C8B-B14F-4D97-AF65-F5344CB8AC3E}">
        <p14:creationId xmlns:p14="http://schemas.microsoft.com/office/powerpoint/2010/main" val="1254410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arbc.ca/HelpingCampuses/TheoreticalFoundation.aspx"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44058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47546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34942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40669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44932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578735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8029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834276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94026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63573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xfrm>
            <a:off x="1706563" y="442913"/>
            <a:ext cx="3648075" cy="2052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xfrm>
            <a:off x="701675" y="2505075"/>
            <a:ext cx="5607050" cy="6205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5000"/>
              </a:lnSpc>
              <a:spcBef>
                <a:spcPct val="0"/>
              </a:spcBef>
            </a:pPr>
            <a:r>
              <a:rPr lang="en-US" altLang="en-US" sz="1000" smtClean="0">
                <a:latin typeface="Arial" panose="020B0604020202020204" pitchFamily="34" charset="0"/>
                <a:ea typeface="ＭＳ Ｐゴシック" panose="020B0600070205080204" pitchFamily="34" charset="-128"/>
              </a:rPr>
              <a:t>You may want to write the </a:t>
            </a:r>
            <a:r>
              <a:rPr lang="en-US" altLang="en-US" sz="1000" b="1" u="sng" smtClean="0">
                <a:latin typeface="Arial" panose="020B0604020202020204" pitchFamily="34" charset="0"/>
                <a:ea typeface="ＭＳ Ｐゴシック" panose="020B0600070205080204" pitchFamily="34" charset="-128"/>
              </a:rPr>
              <a:t>definition of </a:t>
            </a:r>
            <a:r>
              <a:rPr lang="en-US" altLang="en-US" sz="1000" b="1" i="1" u="sng" smtClean="0">
                <a:latin typeface="Arial" panose="020B0604020202020204" pitchFamily="34" charset="0"/>
                <a:ea typeface="ＭＳ Ｐゴシック" panose="020B0600070205080204" pitchFamily="34" charset="-128"/>
              </a:rPr>
              <a:t>behavioral</a:t>
            </a:r>
            <a:r>
              <a:rPr lang="en-US" altLang="en-US" sz="1000" b="1" u="sng" smtClean="0">
                <a:latin typeface="Arial" panose="020B0604020202020204" pitchFamily="34" charset="0"/>
                <a:ea typeface="ＭＳ Ｐゴシック" panose="020B0600070205080204" pitchFamily="34" charset="-128"/>
              </a:rPr>
              <a:t> </a:t>
            </a:r>
            <a:r>
              <a:rPr lang="en-US" altLang="en-US" sz="1000" b="1" i="1" u="sng" smtClean="0">
                <a:latin typeface="Arial" panose="020B0604020202020204" pitchFamily="34" charset="0"/>
                <a:ea typeface="ＭＳ Ｐゴシック" panose="020B0600070205080204" pitchFamily="34" charset="-128"/>
              </a:rPr>
              <a:t>health</a:t>
            </a:r>
            <a:r>
              <a:rPr lang="en-US" altLang="en-US" sz="1000" b="1" u="sng" smtClean="0">
                <a:latin typeface="Arial" panose="020B0604020202020204" pitchFamily="34" charset="0"/>
                <a:ea typeface="ＭＳ Ｐゴシック" panose="020B0600070205080204" pitchFamily="34" charset="-128"/>
              </a:rPr>
              <a:t> </a:t>
            </a:r>
            <a:r>
              <a:rPr lang="en-US" altLang="en-US" sz="1000" smtClean="0">
                <a:latin typeface="Arial" panose="020B0604020202020204" pitchFamily="34" charset="0"/>
                <a:ea typeface="ＭＳ Ｐゴシック" panose="020B0600070205080204" pitchFamily="34" charset="-128"/>
              </a:rPr>
              <a:t>on easel paper so participants can refer to it throughout the training: </a:t>
            </a:r>
            <a:endParaRPr lang="en-US" altLang="en-US" sz="1000" smtClean="0">
              <a:ea typeface="ＭＳ Ｐゴシック" panose="020B0600070205080204" pitchFamily="34" charset="-128"/>
            </a:endParaRPr>
          </a:p>
          <a:p>
            <a:pPr>
              <a:lnSpc>
                <a:spcPct val="105000"/>
              </a:lnSpc>
              <a:spcBef>
                <a:spcPct val="0"/>
              </a:spcBef>
            </a:pPr>
            <a:r>
              <a:rPr lang="en-US" altLang="en-US" sz="1000" smtClean="0">
                <a:latin typeface="Arial" panose="020B0604020202020204" pitchFamily="34" charset="0"/>
                <a:ea typeface="ＭＳ Ｐゴシック" panose="020B0600070205080204" pitchFamily="34" charset="-128"/>
              </a:rPr>
              <a:t> </a:t>
            </a:r>
            <a:endParaRPr lang="en-US" altLang="en-US" sz="1000" smtClean="0">
              <a:ea typeface="ＭＳ Ｐゴシック" panose="020B0600070205080204" pitchFamily="34" charset="-128"/>
            </a:endParaRPr>
          </a:p>
          <a:p>
            <a:pPr>
              <a:lnSpc>
                <a:spcPct val="105000"/>
              </a:lnSpc>
              <a:spcBef>
                <a:spcPct val="0"/>
              </a:spcBef>
            </a:pPr>
            <a:r>
              <a:rPr lang="ja-JP" altLang="en-US" sz="1000" smtClean="0">
                <a:latin typeface="Arial" panose="020B0604020202020204" pitchFamily="34" charset="0"/>
                <a:ea typeface="ＭＳ Ｐゴシック" panose="020B0600070205080204" pitchFamily="34" charset="-128"/>
              </a:rPr>
              <a:t>“</a:t>
            </a:r>
            <a:r>
              <a:rPr lang="en-US" altLang="ja-JP" sz="1000" smtClean="0">
                <a:latin typeface="Arial" panose="020B0604020202020204" pitchFamily="34" charset="0"/>
                <a:ea typeface="Calibri" panose="020F0502020204030204" pitchFamily="34" charset="0"/>
                <a:cs typeface="Times New Roman" panose="02020603050405020304" pitchFamily="18" charset="0"/>
              </a:rPr>
              <a:t>A state of mental/emotional being and/or choices and actions that affect wellness.</a:t>
            </a:r>
            <a:r>
              <a:rPr lang="ja-JP" altLang="en-US" sz="1000" smtClean="0">
                <a:latin typeface="Arial" panose="020B0604020202020204" pitchFamily="34" charset="0"/>
                <a:ea typeface="ＭＳ Ｐゴシック" panose="020B0600070205080204" pitchFamily="34" charset="-128"/>
              </a:rPr>
              <a:t>”</a:t>
            </a:r>
            <a:r>
              <a:rPr lang="en-US" altLang="ja-JP" sz="1000" baseline="30000" smtClean="0">
                <a:latin typeface="Arial" panose="020B0604020202020204" pitchFamily="34" charset="0"/>
                <a:ea typeface="ＭＳ Ｐゴシック" panose="020B0600070205080204" pitchFamily="34" charset="-128"/>
              </a:rPr>
              <a:t>1</a:t>
            </a:r>
            <a:endParaRPr lang="en-US" altLang="ja-JP" sz="1000" baseline="30000" smtClean="0">
              <a:ea typeface="ＭＳ Ｐゴシック" panose="020B0600070205080204" pitchFamily="34" charset="-128"/>
            </a:endParaRPr>
          </a:p>
          <a:p>
            <a:pPr>
              <a:lnSpc>
                <a:spcPct val="105000"/>
              </a:lnSpc>
              <a:spcBef>
                <a:spcPct val="0"/>
              </a:spcBef>
            </a:pPr>
            <a:r>
              <a:rPr lang="en-US" altLang="en-US" sz="1000" smtClean="0">
                <a:latin typeface="Arial" panose="020B0604020202020204" pitchFamily="34" charset="0"/>
                <a:ea typeface="ＭＳ Ｐゴシック" panose="020B0600070205080204" pitchFamily="34" charset="-128"/>
              </a:rPr>
              <a:t> </a:t>
            </a:r>
            <a:endParaRPr lang="en-US" altLang="en-US" sz="1000" smtClean="0">
              <a:ea typeface="ＭＳ Ｐゴシック" panose="020B0600070205080204" pitchFamily="34" charset="-128"/>
            </a:endParaRPr>
          </a:p>
          <a:p>
            <a:pPr>
              <a:lnSpc>
                <a:spcPct val="105000"/>
              </a:lnSpc>
              <a:spcBef>
                <a:spcPct val="0"/>
              </a:spcBef>
            </a:pPr>
            <a:r>
              <a:rPr lang="en-US" altLang="en-US" sz="1000" i="1" smtClean="0">
                <a:solidFill>
                  <a:srgbClr val="FF0000"/>
                </a:solidFill>
                <a:latin typeface="Arial" panose="020B0604020202020204" pitchFamily="34" charset="0"/>
                <a:ea typeface="ＭＳ Ｐゴシック" panose="020B0600070205080204" pitchFamily="34" charset="-128"/>
              </a:rPr>
              <a:t>[In slideshow, clicking to this slide will cause the definition to slowly appear.]</a:t>
            </a:r>
            <a:endParaRPr lang="en-US" altLang="en-US" sz="1000" smtClean="0">
              <a:ea typeface="ＭＳ Ｐゴシック" panose="020B0600070205080204" pitchFamily="34" charset="-128"/>
            </a:endParaRPr>
          </a:p>
          <a:p>
            <a:pPr>
              <a:lnSpc>
                <a:spcPct val="105000"/>
              </a:lnSpc>
              <a:spcBef>
                <a:spcPct val="0"/>
              </a:spcBef>
            </a:pPr>
            <a:r>
              <a:rPr lang="en-US" altLang="en-US" sz="1000" smtClean="0">
                <a:latin typeface="Arial" panose="020B0604020202020204" pitchFamily="34" charset="0"/>
                <a:ea typeface="ＭＳ Ｐゴシック" panose="020B0600070205080204" pitchFamily="34" charset="-128"/>
              </a:rPr>
              <a:t> </a:t>
            </a:r>
            <a:endParaRPr lang="en-US" altLang="en-US" sz="1000" smtClean="0">
              <a:ea typeface="ＭＳ Ｐゴシック" panose="020B0600070205080204" pitchFamily="34" charset="-128"/>
            </a:endParaRPr>
          </a:p>
          <a:p>
            <a:pPr>
              <a:lnSpc>
                <a:spcPct val="105000"/>
              </a:lnSpc>
              <a:spcBef>
                <a:spcPct val="0"/>
              </a:spcBef>
            </a:pPr>
            <a:r>
              <a:rPr lang="en-US" altLang="en-US" sz="1000" smtClean="0">
                <a:latin typeface="Arial" panose="020B0604020202020204" pitchFamily="34" charset="0"/>
                <a:ea typeface="ＭＳ Ｐゴシック" panose="020B0600070205080204" pitchFamily="34" charset="-128"/>
              </a:rPr>
              <a:t>Segue from the decades activity by making the following points:</a:t>
            </a:r>
            <a:endParaRPr lang="en-US" altLang="en-US" sz="1000" smtClean="0">
              <a:ea typeface="ＭＳ Ｐゴシック" panose="020B0600070205080204" pitchFamily="34" charset="-128"/>
            </a:endParaRPr>
          </a:p>
          <a:p>
            <a:pPr>
              <a:lnSpc>
                <a:spcPct val="90000"/>
              </a:lnSpc>
              <a:spcBef>
                <a:spcPct val="0"/>
              </a:spcBef>
              <a:buFont typeface="Symbol" panose="05050102010706020507" pitchFamily="18" charset="2"/>
              <a:buChar char=""/>
            </a:pPr>
            <a:r>
              <a:rPr lang="en-US" altLang="en-US" sz="1000" smtClean="0">
                <a:latin typeface="Arial" panose="020B0604020202020204" pitchFamily="34" charset="0"/>
                <a:ea typeface="ＭＳ Ｐゴシック" panose="020B0600070205080204" pitchFamily="34" charset="-128"/>
              </a:rPr>
              <a:t>The focus today is on behavioral health. </a:t>
            </a:r>
          </a:p>
          <a:p>
            <a:pPr>
              <a:lnSpc>
                <a:spcPct val="90000"/>
              </a:lnSpc>
              <a:spcBef>
                <a:spcPct val="0"/>
              </a:spcBef>
              <a:buFont typeface="Symbol" panose="05050102010706020507" pitchFamily="18" charset="2"/>
              <a:buChar char=""/>
            </a:pPr>
            <a:r>
              <a:rPr lang="en-US" altLang="en-US" sz="1000" b="1" u="sng" smtClean="0">
                <a:latin typeface="Arial" panose="020B0604020202020204" pitchFamily="34" charset="0"/>
                <a:ea typeface="ＭＳ Ｐゴシック" panose="020B0600070205080204" pitchFamily="34" charset="-128"/>
              </a:rPr>
              <a:t>Substance abuse is one of many behavioral health problems</a:t>
            </a:r>
            <a:r>
              <a:rPr lang="en-US" altLang="en-US" sz="1000" b="1" smtClean="0">
                <a:latin typeface="Arial" panose="020B0604020202020204" pitchFamily="34" charset="0"/>
                <a:ea typeface="ＭＳ Ｐゴシック" panose="020B0600070205080204" pitchFamily="34" charset="-128"/>
              </a:rPr>
              <a:t>. </a:t>
            </a:r>
            <a:r>
              <a:rPr lang="en-US" altLang="en-US" sz="1000" smtClean="0">
                <a:latin typeface="Arial" panose="020B0604020202020204" pitchFamily="34" charset="0"/>
                <a:ea typeface="ＭＳ Ｐゴシック" panose="020B0600070205080204" pitchFamily="34" charset="-128"/>
              </a:rPr>
              <a:t>Other behavioral health problems include serious psychological distress, mental and substance use disorders, and suicide.</a:t>
            </a:r>
          </a:p>
          <a:p>
            <a:pPr>
              <a:lnSpc>
                <a:spcPct val="90000"/>
              </a:lnSpc>
              <a:spcBef>
                <a:spcPct val="0"/>
              </a:spcBef>
              <a:buFont typeface="Symbol" panose="05050102010706020507" pitchFamily="18" charset="2"/>
              <a:buChar char=""/>
            </a:pPr>
            <a:r>
              <a:rPr lang="en-US" altLang="en-US" sz="1000" smtClean="0">
                <a:latin typeface="Arial" panose="020B0604020202020204" pitchFamily="34" charset="0"/>
                <a:ea typeface="ＭＳ Ｐゴシック" panose="020B0600070205080204" pitchFamily="34" charset="-128"/>
              </a:rPr>
              <a:t>There are a number of </a:t>
            </a:r>
            <a:r>
              <a:rPr lang="en-US" altLang="en-US" sz="1000" b="1" u="sng" smtClean="0">
                <a:latin typeface="Arial" panose="020B0604020202020204" pitchFamily="34" charset="0"/>
                <a:ea typeface="ＭＳ Ｐゴシック" panose="020B0600070205080204" pitchFamily="34" charset="-128"/>
              </a:rPr>
              <a:t>problems that can be associated with substance abuse</a:t>
            </a:r>
            <a:r>
              <a:rPr lang="en-US" altLang="en-US" sz="1000" smtClean="0">
                <a:latin typeface="Arial" panose="020B0604020202020204" pitchFamily="34" charset="0"/>
                <a:ea typeface="ＭＳ Ｐゴシック" panose="020B0600070205080204" pitchFamily="34" charset="-128"/>
              </a:rPr>
              <a:t>, such as mental health disorders, bullying and violence, academic failure and truancy, and teen pregnancy. In addition, the choices and actions around these other issues can also affect wellness.</a:t>
            </a:r>
          </a:p>
          <a:p>
            <a:pPr>
              <a:lnSpc>
                <a:spcPct val="105000"/>
              </a:lnSpc>
              <a:spcBef>
                <a:spcPct val="0"/>
              </a:spcBef>
            </a:pPr>
            <a:r>
              <a:rPr lang="en-US" altLang="en-US" sz="1000" smtClean="0">
                <a:latin typeface="Arial" panose="020B0604020202020204" pitchFamily="34" charset="0"/>
                <a:ea typeface="ＭＳ Ｐゴシック" panose="020B0600070205080204" pitchFamily="34" charset="-128"/>
              </a:rPr>
              <a:t> </a:t>
            </a:r>
            <a:endParaRPr lang="en-US" altLang="en-US" sz="1000" smtClean="0">
              <a:ea typeface="ＭＳ Ｐゴシック" panose="020B0600070205080204" pitchFamily="34" charset="-128"/>
            </a:endParaRPr>
          </a:p>
          <a:p>
            <a:pPr>
              <a:lnSpc>
                <a:spcPct val="105000"/>
              </a:lnSpc>
              <a:spcBef>
                <a:spcPct val="0"/>
              </a:spcBef>
            </a:pPr>
            <a:r>
              <a:rPr lang="en-US" altLang="en-US" sz="1000" smtClean="0">
                <a:latin typeface="Arial" panose="020B0604020202020204" pitchFamily="34" charset="0"/>
                <a:ea typeface="ＭＳ Ｐゴシック" panose="020B0600070205080204" pitchFamily="34" charset="-128"/>
              </a:rPr>
              <a:t>Discuss the definition by asking the following questions:</a:t>
            </a:r>
            <a:endParaRPr lang="en-US" altLang="en-US" sz="1000" smtClean="0">
              <a:ea typeface="ＭＳ Ｐゴシック" panose="020B0600070205080204" pitchFamily="34" charset="-128"/>
            </a:endParaRPr>
          </a:p>
          <a:p>
            <a:pPr>
              <a:lnSpc>
                <a:spcPct val="105000"/>
              </a:lnSpc>
              <a:spcBef>
                <a:spcPct val="0"/>
              </a:spcBef>
              <a:buFontTx/>
              <a:buChar char="•"/>
            </a:pPr>
            <a:r>
              <a:rPr lang="en-US" altLang="en-US" sz="1000" smtClean="0">
                <a:latin typeface="Arial" panose="020B0604020202020204" pitchFamily="34" charset="0"/>
                <a:ea typeface="ＭＳ Ｐゴシック" panose="020B0600070205080204" pitchFamily="34" charset="-128"/>
              </a:rPr>
              <a:t>What jumps out at you about this definition? </a:t>
            </a:r>
            <a:endParaRPr lang="en-US" altLang="en-US" sz="1000" smtClean="0">
              <a:ea typeface="ＭＳ Ｐゴシック" panose="020B0600070205080204" pitchFamily="34" charset="-128"/>
            </a:endParaRPr>
          </a:p>
          <a:p>
            <a:pPr>
              <a:lnSpc>
                <a:spcPct val="105000"/>
              </a:lnSpc>
              <a:spcBef>
                <a:spcPct val="0"/>
              </a:spcBef>
              <a:buFontTx/>
              <a:buChar char="•"/>
            </a:pPr>
            <a:r>
              <a:rPr lang="en-US" altLang="en-US" sz="1000" smtClean="0">
                <a:latin typeface="Arial" panose="020B0604020202020204" pitchFamily="34" charset="0"/>
                <a:ea typeface="ＭＳ Ｐゴシック" panose="020B0600070205080204" pitchFamily="34" charset="-128"/>
              </a:rPr>
              <a:t>What does </a:t>
            </a:r>
            <a:r>
              <a:rPr lang="en-US" altLang="en-US" sz="1000" i="1" smtClean="0">
                <a:latin typeface="Arial" panose="020B0604020202020204" pitchFamily="34" charset="0"/>
                <a:ea typeface="ＭＳ Ｐゴシック" panose="020B0600070205080204" pitchFamily="34" charset="-128"/>
              </a:rPr>
              <a:t>behavioral health</a:t>
            </a:r>
            <a:r>
              <a:rPr lang="en-US" altLang="en-US" sz="1000" smtClean="0">
                <a:latin typeface="Arial" panose="020B0604020202020204" pitchFamily="34" charset="0"/>
                <a:ea typeface="ＭＳ Ｐゴシック" panose="020B0600070205080204" pitchFamily="34" charset="-128"/>
              </a:rPr>
              <a:t> mean to you?</a:t>
            </a:r>
            <a:endParaRPr lang="en-US" altLang="en-US" sz="1000" smtClean="0">
              <a:ea typeface="ＭＳ Ｐゴシック" panose="020B0600070205080204" pitchFamily="34" charset="-128"/>
              <a:cs typeface="Times New Roman" panose="02020603050405020304" pitchFamily="18" charset="0"/>
            </a:endParaRPr>
          </a:p>
          <a:p>
            <a:pPr>
              <a:lnSpc>
                <a:spcPct val="105000"/>
              </a:lnSpc>
              <a:spcBef>
                <a:spcPct val="0"/>
              </a:spcBef>
              <a:buFontTx/>
              <a:buChar char="•"/>
            </a:pPr>
            <a:r>
              <a:rPr lang="en-US" altLang="en-US" sz="1000" smtClean="0">
                <a:latin typeface="Arial" panose="020B0604020202020204" pitchFamily="34" charset="0"/>
                <a:ea typeface="ＭＳ Ｐゴシック" panose="020B0600070205080204" pitchFamily="34" charset="-128"/>
                <a:cs typeface="Times New Roman" panose="02020603050405020304" pitchFamily="18" charset="0"/>
              </a:rPr>
              <a:t>How many of you made a healthy choice this morning? What </a:t>
            </a:r>
            <a:r>
              <a:rPr lang="en-US" altLang="en-US" sz="1000" b="1" u="sng" smtClean="0">
                <a:latin typeface="Arial" panose="020B0604020202020204" pitchFamily="34" charset="0"/>
                <a:ea typeface="ＭＳ Ｐゴシック" panose="020B0600070205080204" pitchFamily="34" charset="-128"/>
                <a:cs typeface="Times New Roman" panose="02020603050405020304" pitchFamily="18" charset="0"/>
              </a:rPr>
              <a:t>healthy choice did you make</a:t>
            </a:r>
            <a:r>
              <a:rPr lang="en-US" altLang="en-US" sz="1000" smtClean="0">
                <a:latin typeface="Arial" panose="020B0604020202020204" pitchFamily="34" charset="0"/>
                <a:ea typeface="ＭＳ Ｐゴシック" panose="020B0600070205080204" pitchFamily="34" charset="-128"/>
                <a:cs typeface="Times New Roman" panose="02020603050405020304" pitchFamily="18" charset="0"/>
              </a:rPr>
              <a:t>?</a:t>
            </a:r>
            <a:endParaRPr lang="en-US" altLang="en-US" sz="1000" smtClean="0">
              <a:ea typeface="ＭＳ Ｐゴシック" panose="020B0600070205080204" pitchFamily="34" charset="-128"/>
              <a:cs typeface="Times New Roman" panose="02020603050405020304" pitchFamily="18" charset="0"/>
            </a:endParaRPr>
          </a:p>
          <a:p>
            <a:pPr>
              <a:lnSpc>
                <a:spcPct val="105000"/>
              </a:lnSpc>
              <a:spcBef>
                <a:spcPct val="0"/>
              </a:spcBef>
              <a:buFontTx/>
              <a:buChar char="•"/>
            </a:pPr>
            <a:r>
              <a:rPr lang="en-US" altLang="en-US" sz="1000" smtClean="0">
                <a:latin typeface="Arial" panose="020B0604020202020204" pitchFamily="34" charset="0"/>
                <a:ea typeface="ＭＳ Ｐゴシック" panose="020B0600070205080204" pitchFamily="34" charset="-128"/>
                <a:cs typeface="Times New Roman" panose="02020603050405020304" pitchFamily="18" charset="0"/>
              </a:rPr>
              <a:t>What </a:t>
            </a:r>
            <a:r>
              <a:rPr lang="en-US" altLang="en-US" sz="1000" b="1" u="sng" smtClean="0">
                <a:latin typeface="Arial" panose="020B0604020202020204" pitchFamily="34" charset="0"/>
                <a:ea typeface="ＭＳ Ｐゴシック" panose="020B0600070205080204" pitchFamily="34" charset="-128"/>
                <a:cs typeface="Times New Roman" panose="02020603050405020304" pitchFamily="18" charset="0"/>
              </a:rPr>
              <a:t>choices and actions do communities take that affect wellness</a:t>
            </a:r>
            <a:r>
              <a:rPr lang="en-US" altLang="en-US" sz="1000" smtClean="0">
                <a:latin typeface="Arial" panose="020B0604020202020204" pitchFamily="34" charset="0"/>
                <a:ea typeface="ＭＳ Ｐゴシック" panose="020B0600070205080204" pitchFamily="34" charset="-128"/>
                <a:cs typeface="Times New Roman" panose="02020603050405020304" pitchFamily="18" charset="0"/>
              </a:rPr>
              <a:t>? </a:t>
            </a:r>
            <a:endParaRPr lang="en-US" altLang="en-US" sz="1000" smtClean="0">
              <a:ea typeface="ＭＳ Ｐゴシック" panose="020B0600070205080204" pitchFamily="34" charset="-128"/>
            </a:endParaRPr>
          </a:p>
          <a:p>
            <a:pPr>
              <a:lnSpc>
                <a:spcPct val="105000"/>
              </a:lnSpc>
              <a:spcBef>
                <a:spcPct val="0"/>
              </a:spcBef>
              <a:buFontTx/>
              <a:buChar char="•"/>
            </a:pPr>
            <a:r>
              <a:rPr lang="en-US" altLang="en-US" sz="1000" smtClean="0">
                <a:latin typeface="Arial" panose="020B0604020202020204" pitchFamily="34" charset="0"/>
                <a:ea typeface="ＭＳ Ｐゴシック" panose="020B0600070205080204" pitchFamily="34" charset="-128"/>
              </a:rPr>
              <a:t>Are all behavioral health problems preventable? (Answer: Not all of them are, such as schizophrenia.)</a:t>
            </a:r>
            <a:endParaRPr lang="en-US" altLang="en-US" sz="1000" smtClean="0">
              <a:ea typeface="ＭＳ Ｐゴシック" panose="020B0600070205080204" pitchFamily="34" charset="-128"/>
            </a:endParaRPr>
          </a:p>
          <a:p>
            <a:pPr>
              <a:lnSpc>
                <a:spcPct val="105000"/>
              </a:lnSpc>
              <a:spcBef>
                <a:spcPct val="0"/>
              </a:spcBef>
            </a:pPr>
            <a:r>
              <a:rPr lang="en-US" altLang="en-US" sz="1000" smtClean="0">
                <a:latin typeface="Arial" panose="020B0604020202020204" pitchFamily="34" charset="0"/>
                <a:ea typeface="ＭＳ Ｐゴシック" panose="020B0600070205080204" pitchFamily="34" charset="-128"/>
              </a:rPr>
              <a:t> </a:t>
            </a:r>
            <a:endParaRPr lang="en-US" altLang="en-US" sz="1000" smtClean="0">
              <a:ea typeface="ＭＳ Ｐゴシック" panose="020B0600070205080204" pitchFamily="34" charset="-128"/>
            </a:endParaRPr>
          </a:p>
          <a:p>
            <a:pPr>
              <a:lnSpc>
                <a:spcPct val="105000"/>
              </a:lnSpc>
              <a:spcBef>
                <a:spcPct val="0"/>
              </a:spcBef>
            </a:pPr>
            <a:r>
              <a:rPr lang="en-US" altLang="en-US" sz="1000" smtClean="0">
                <a:latin typeface="Arial" panose="020B0604020202020204" pitchFamily="34" charset="0"/>
                <a:ea typeface="ＭＳ Ｐゴシック" panose="020B0600070205080204" pitchFamily="34" charset="-128"/>
              </a:rPr>
              <a:t>Refer participants to </a:t>
            </a:r>
            <a:r>
              <a:rPr lang="en-US" altLang="en-US" sz="1000" b="1" smtClean="0">
                <a:latin typeface="Arial" panose="020B0604020202020204" pitchFamily="34" charset="0"/>
                <a:ea typeface="ＭＳ Ｐゴシック" panose="020B0600070205080204" pitchFamily="34" charset="-128"/>
              </a:rPr>
              <a:t>Information Sheet 1.3: Behavioral Health. </a:t>
            </a:r>
            <a:r>
              <a:rPr lang="en-US" altLang="en-US" sz="1000" smtClean="0">
                <a:latin typeface="Arial" panose="020B0604020202020204" pitchFamily="34" charset="0"/>
                <a:ea typeface="ＭＳ Ｐゴシック" panose="020B0600070205080204" pitchFamily="34" charset="-128"/>
              </a:rPr>
              <a:t>This handout has the definition and additional information about behavioral health.</a:t>
            </a:r>
            <a:endParaRPr lang="en-US" altLang="en-US" sz="1000" smtClean="0">
              <a:ea typeface="ＭＳ Ｐゴシック" panose="020B0600070205080204" pitchFamily="34" charset="-128"/>
            </a:endParaRPr>
          </a:p>
          <a:p>
            <a:pPr>
              <a:lnSpc>
                <a:spcPct val="105000"/>
              </a:lnSpc>
              <a:spcBef>
                <a:spcPct val="0"/>
              </a:spcBef>
            </a:pPr>
            <a:r>
              <a:rPr lang="en-US" altLang="en-US" sz="1000" smtClean="0">
                <a:latin typeface="Arial" panose="020B0604020202020204" pitchFamily="34" charset="0"/>
                <a:ea typeface="ＭＳ Ｐゴシック" panose="020B0600070205080204" pitchFamily="34" charset="-128"/>
              </a:rPr>
              <a:t> </a:t>
            </a:r>
            <a:endParaRPr lang="en-US" altLang="en-US" sz="1000" smtClean="0">
              <a:ea typeface="ＭＳ Ｐゴシック" panose="020B0600070205080204" pitchFamily="34" charset="-128"/>
            </a:endParaRPr>
          </a:p>
          <a:p>
            <a:pPr>
              <a:lnSpc>
                <a:spcPct val="105000"/>
              </a:lnSpc>
              <a:spcBef>
                <a:spcPct val="0"/>
              </a:spcBef>
            </a:pPr>
            <a:r>
              <a:rPr lang="en-US" altLang="en-US" sz="1000" smtClean="0">
                <a:latin typeface="Arial" panose="020B0604020202020204" pitchFamily="34" charset="0"/>
                <a:ea typeface="ＭＳ Ｐゴシック" panose="020B0600070205080204" pitchFamily="34" charset="-128"/>
              </a:rPr>
              <a:t>Make the following points:</a:t>
            </a:r>
            <a:endParaRPr lang="en-US" altLang="en-US" sz="1000" smtClean="0">
              <a:ea typeface="ＭＳ Ｐゴシック" panose="020B0600070205080204" pitchFamily="34" charset="-128"/>
            </a:endParaRPr>
          </a:p>
          <a:p>
            <a:pPr>
              <a:lnSpc>
                <a:spcPct val="90000"/>
              </a:lnSpc>
              <a:spcBef>
                <a:spcPct val="0"/>
              </a:spcBef>
              <a:buFont typeface="Symbol" panose="05050102010706020507" pitchFamily="18" charset="2"/>
              <a:buChar char=""/>
            </a:pPr>
            <a:r>
              <a:rPr lang="en-US" altLang="en-US" sz="1000" b="1" u="sng" smtClean="0">
                <a:latin typeface="Arial" panose="020B0604020202020204" pitchFamily="34" charset="0"/>
                <a:ea typeface="ＭＳ Ｐゴシック" panose="020B0600070205080204" pitchFamily="34" charset="-128"/>
              </a:rPr>
              <a:t>Emotional well-being is essential to overall health</a:t>
            </a:r>
            <a:r>
              <a:rPr lang="en-US" altLang="en-US" sz="1000" b="1" smtClean="0">
                <a:latin typeface="Arial" panose="020B0604020202020204" pitchFamily="34" charset="0"/>
                <a:ea typeface="ＭＳ Ｐゴシック" panose="020B0600070205080204" pitchFamily="34" charset="-128"/>
              </a:rPr>
              <a:t>. </a:t>
            </a:r>
            <a:r>
              <a:rPr lang="en-US" altLang="en-US" sz="1000" smtClean="0">
                <a:latin typeface="Arial" panose="020B0604020202020204" pitchFamily="34" charset="0"/>
                <a:ea typeface="ＭＳ Ｐゴシック" panose="020B0600070205080204" pitchFamily="34" charset="-128"/>
              </a:rPr>
              <a:t>Since childhood experiences can have a lasting impact on a person</a:t>
            </a:r>
            <a:r>
              <a:rPr lang="ja-JP" altLang="en-US" sz="1000" smtClean="0">
                <a:latin typeface="Arial" panose="020B0604020202020204" pitchFamily="34" charset="0"/>
                <a:ea typeface="ＭＳ Ｐゴシック" panose="020B0600070205080204" pitchFamily="34" charset="-128"/>
              </a:rPr>
              <a:t>’</a:t>
            </a:r>
            <a:r>
              <a:rPr lang="en-US" altLang="ja-JP" sz="1000" smtClean="0">
                <a:latin typeface="Arial" panose="020B0604020202020204" pitchFamily="34" charset="0"/>
                <a:ea typeface="ＭＳ Ｐゴシック" panose="020B0600070205080204" pitchFamily="34" charset="-128"/>
              </a:rPr>
              <a:t>s life, promoting wellness in the early years can help </a:t>
            </a:r>
            <a:r>
              <a:rPr lang="ja-JP" altLang="en-US" sz="1000" smtClean="0">
                <a:latin typeface="Arial" panose="020B0604020202020204" pitchFamily="34" charset="0"/>
                <a:ea typeface="ＭＳ Ｐゴシック" panose="020B0600070205080204" pitchFamily="34" charset="-128"/>
              </a:rPr>
              <a:t>“</a:t>
            </a:r>
            <a:r>
              <a:rPr lang="en-US" altLang="ja-JP" sz="1000" smtClean="0">
                <a:latin typeface="Arial" panose="020B0604020202020204" pitchFamily="34" charset="0"/>
                <a:ea typeface="ＭＳ Ｐゴシック" panose="020B0600070205080204" pitchFamily="34" charset="-128"/>
              </a:rPr>
              <a:t>build a foundation for overall health.</a:t>
            </a:r>
            <a:r>
              <a:rPr lang="ja-JP" altLang="en-US" sz="1000" smtClean="0">
                <a:latin typeface="Arial" panose="020B0604020202020204" pitchFamily="34" charset="0"/>
                <a:ea typeface="ＭＳ Ｐゴシック" panose="020B0600070205080204" pitchFamily="34" charset="-128"/>
              </a:rPr>
              <a:t>”</a:t>
            </a:r>
            <a:r>
              <a:rPr lang="en-US" altLang="ja-JP" sz="1000" baseline="30000" smtClean="0">
                <a:latin typeface="Arial" panose="020B0604020202020204" pitchFamily="34" charset="0"/>
                <a:ea typeface="ＭＳ Ｐゴシック" panose="020B0600070205080204" pitchFamily="34" charset="-128"/>
              </a:rPr>
              <a:t>2</a:t>
            </a:r>
            <a:r>
              <a:rPr lang="en-US" altLang="ja-JP" sz="1000" smtClean="0">
                <a:latin typeface="Arial" panose="020B0604020202020204" pitchFamily="34" charset="0"/>
                <a:ea typeface="ＭＳ Ｐゴシック" panose="020B0600070205080204" pitchFamily="34" charset="-128"/>
              </a:rPr>
              <a:t> </a:t>
            </a:r>
          </a:p>
          <a:p>
            <a:pPr>
              <a:lnSpc>
                <a:spcPct val="90000"/>
              </a:lnSpc>
              <a:spcBef>
                <a:spcPct val="0"/>
              </a:spcBef>
              <a:buFont typeface="Symbol" panose="05050102010706020507" pitchFamily="18" charset="2"/>
              <a:buChar char=""/>
            </a:pPr>
            <a:r>
              <a:rPr lang="en-US" altLang="en-US" sz="1000" b="1" u="sng" smtClean="0">
                <a:latin typeface="Arial" panose="020B0604020202020204" pitchFamily="34" charset="0"/>
                <a:ea typeface="ＭＳ Ｐゴシック" panose="020B0600070205080204" pitchFamily="34" charset="-128"/>
              </a:rPr>
              <a:t>Behavioral health services </a:t>
            </a:r>
            <a:r>
              <a:rPr lang="en-US" altLang="en-US" sz="1000" smtClean="0">
                <a:latin typeface="Arial" panose="020B0604020202020204" pitchFamily="34" charset="0"/>
                <a:ea typeface="ＭＳ Ｐゴシック" panose="020B0600070205080204" pitchFamily="34" charset="-128"/>
              </a:rPr>
              <a:t>include the promotion of emotional health, the prevention of mental disorders and substance use disorders, treatment, and recovery support.</a:t>
            </a:r>
            <a:r>
              <a:rPr lang="en-US" altLang="en-US" sz="1000" baseline="30000" smtClean="0">
                <a:latin typeface="Arial" panose="020B0604020202020204" pitchFamily="34" charset="0"/>
                <a:ea typeface="ＭＳ Ｐゴシック" panose="020B0600070205080204" pitchFamily="34" charset="-128"/>
              </a:rPr>
              <a:t>3</a:t>
            </a:r>
            <a:r>
              <a:rPr lang="en-US" altLang="en-US" sz="1000" smtClean="0">
                <a:latin typeface="Arial" panose="020B0604020202020204" pitchFamily="34" charset="0"/>
                <a:ea typeface="ＭＳ Ｐゴシック" panose="020B0600070205080204" pitchFamily="34" charset="-128"/>
              </a:rPr>
              <a:t> </a:t>
            </a:r>
          </a:p>
          <a:p>
            <a:pPr>
              <a:lnSpc>
                <a:spcPct val="105000"/>
              </a:lnSpc>
              <a:spcBef>
                <a:spcPct val="0"/>
              </a:spcBef>
            </a:pPr>
            <a:r>
              <a:rPr lang="en-US" altLang="en-US" sz="1000" smtClean="0">
                <a:latin typeface="Arial" panose="020B0604020202020204" pitchFamily="34" charset="0"/>
                <a:ea typeface="ＭＳ Ｐゴシック" panose="020B0600070205080204" pitchFamily="34" charset="-128"/>
              </a:rPr>
              <a:t> </a:t>
            </a:r>
            <a:endParaRPr lang="en-US" altLang="en-US" sz="1000" smtClean="0">
              <a:ea typeface="ＭＳ Ｐゴシック" panose="020B0600070205080204" pitchFamily="34" charset="-128"/>
            </a:endParaRPr>
          </a:p>
          <a:p>
            <a:pPr>
              <a:lnSpc>
                <a:spcPct val="105000"/>
              </a:lnSpc>
              <a:spcBef>
                <a:spcPct val="0"/>
              </a:spcBef>
            </a:pPr>
            <a:r>
              <a:rPr lang="en-US" altLang="en-US" sz="1000" smtClean="0">
                <a:latin typeface="Arial" panose="020B0604020202020204" pitchFamily="34" charset="0"/>
                <a:ea typeface="ＭＳ Ｐゴシック" panose="020B0600070205080204" pitchFamily="34" charset="-128"/>
              </a:rPr>
              <a:t>Ask participants:</a:t>
            </a:r>
            <a:endParaRPr lang="en-US" altLang="en-US" sz="1000" smtClean="0">
              <a:ea typeface="ＭＳ Ｐゴシック" panose="020B0600070205080204" pitchFamily="34" charset="-128"/>
            </a:endParaRPr>
          </a:p>
          <a:p>
            <a:pPr>
              <a:lnSpc>
                <a:spcPct val="90000"/>
              </a:lnSpc>
              <a:spcBef>
                <a:spcPct val="0"/>
              </a:spcBef>
            </a:pPr>
            <a:r>
              <a:rPr lang="en-US" altLang="en-US" sz="1000" smtClean="0">
                <a:latin typeface="Arial" panose="020B0604020202020204" pitchFamily="34" charset="0"/>
                <a:ea typeface="ＭＳ Ｐゴシック" panose="020B0600070205080204" pitchFamily="34" charset="-128"/>
              </a:rPr>
              <a:t>If promotion, prevention, treatment, and recovery are all part of behavioral health (which includes substance abuse and mental health), then who should we be collaborating with?</a:t>
            </a:r>
            <a:r>
              <a:rPr lang="en-US" altLang="en-US" sz="1000" smtClean="0">
                <a:ea typeface="ＭＳ Ｐゴシック" panose="020B0600070205080204" pitchFamily="34" charset="-128"/>
              </a:rPr>
              <a:t> </a:t>
            </a:r>
            <a:endParaRPr lang="en-US" altLang="en-US" sz="1000" b="1" smtClean="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40000"/>
              </a:lnSpc>
              <a:spcBef>
                <a:spcPct val="0"/>
              </a:spcBef>
            </a:pPr>
            <a:endParaRPr lang="en-US" altLang="en-US" sz="800" smtClean="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04028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546851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xfrm>
            <a:off x="1582738" y="619125"/>
            <a:ext cx="3787775" cy="2132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Rectangle 3"/>
          <p:cNvSpPr>
            <a:spLocks noGrp="1"/>
          </p:cNvSpPr>
          <p:nvPr>
            <p:ph type="body" idx="1"/>
          </p:nvPr>
        </p:nvSpPr>
        <p:spPr bwMode="auto">
          <a:xfrm>
            <a:off x="701675" y="2827338"/>
            <a:ext cx="56070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smtClean="0">
                <a:latin typeface="Arial" panose="020B0604020202020204" pitchFamily="34" charset="0"/>
                <a:ea typeface="ＭＳ Ｐゴシック" panose="020B0600070205080204" pitchFamily="34" charset="-128"/>
              </a:rPr>
              <a:t>Draw the </a:t>
            </a:r>
            <a:r>
              <a:rPr lang="en-US" altLang="en-US" sz="1100" i="1" smtClean="0">
                <a:latin typeface="Arial" panose="020B0604020202020204" pitchFamily="34" charset="0"/>
                <a:ea typeface="ＭＳ Ｐゴシック" panose="020B0600070205080204" pitchFamily="34" charset="-128"/>
              </a:rPr>
              <a:t>continuum of care</a:t>
            </a:r>
            <a:r>
              <a:rPr lang="en-US" altLang="en-US" sz="1100" smtClean="0">
                <a:latin typeface="Arial" panose="020B0604020202020204" pitchFamily="34" charset="0"/>
                <a:ea typeface="ＭＳ Ｐゴシック" panose="020B0600070205080204" pitchFamily="34" charset="-128"/>
              </a:rPr>
              <a:t> model on easel paper so that you have it to refer to throughout the training. </a:t>
            </a: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 </a:t>
            </a: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Refer participants to </a:t>
            </a:r>
            <a:r>
              <a:rPr lang="en-US" altLang="en-US" sz="1100" b="1" smtClean="0">
                <a:latin typeface="Arial" panose="020B0604020202020204" pitchFamily="34" charset="0"/>
                <a:ea typeface="ＭＳ Ｐゴシック" panose="020B0600070205080204" pitchFamily="34" charset="-128"/>
              </a:rPr>
              <a:t>Information Sheet 1.6: The Continuum of Care.</a:t>
            </a:r>
            <a:r>
              <a:rPr lang="en-US" altLang="en-US" sz="1100" smtClean="0">
                <a:latin typeface="Arial" panose="020B0604020202020204" pitchFamily="34" charset="0"/>
                <a:ea typeface="ＭＳ Ｐゴシック" panose="020B0600070205080204" pitchFamily="34" charset="-128"/>
              </a:rPr>
              <a:t> </a:t>
            </a: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 </a:t>
            </a: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Make the following overview statements:</a:t>
            </a:r>
            <a:endParaRPr lang="en-US" altLang="en-US" sz="1100" smtClean="0">
              <a:ea typeface="ＭＳ Ｐゴシック" panose="020B0600070205080204" pitchFamily="34" charset="-128"/>
            </a:endParaRPr>
          </a:p>
          <a:p>
            <a:pPr>
              <a:spcBef>
                <a:spcPct val="0"/>
              </a:spcBef>
              <a:buFont typeface="Symbol" panose="05050102010706020507" pitchFamily="18" charset="2"/>
              <a:buChar char=""/>
            </a:pPr>
            <a:r>
              <a:rPr lang="en-US" altLang="en-US" sz="1100" smtClean="0">
                <a:latin typeface="Arial" panose="020B0604020202020204" pitchFamily="34" charset="0"/>
                <a:ea typeface="ＭＳ Ｐゴシック" panose="020B0600070205080204" pitchFamily="34" charset="-128"/>
              </a:rPr>
              <a:t>This model was first </a:t>
            </a:r>
            <a:r>
              <a:rPr lang="en-US" altLang="en-US" sz="1100" b="1" u="sng" smtClean="0">
                <a:latin typeface="Arial" panose="020B0604020202020204" pitchFamily="34" charset="0"/>
                <a:ea typeface="ＭＳ Ｐゴシック" panose="020B0600070205080204" pitchFamily="34" charset="-128"/>
              </a:rPr>
              <a:t>presented by the Institute of Medicine </a:t>
            </a:r>
            <a:r>
              <a:rPr lang="en-US" altLang="en-US" sz="1100" smtClean="0">
                <a:latin typeface="Arial" panose="020B0604020202020204" pitchFamily="34" charset="0"/>
                <a:ea typeface="ＭＳ Ｐゴシック" panose="020B0600070205080204" pitchFamily="34" charset="-128"/>
              </a:rPr>
              <a:t>in 1994 as the </a:t>
            </a:r>
            <a:r>
              <a:rPr lang="en-US" altLang="en-US" sz="1100" b="1" u="sng" smtClean="0">
                <a:latin typeface="Arial" panose="020B0604020202020204" pitchFamily="34" charset="0"/>
                <a:ea typeface="ＭＳ Ｐゴシック" panose="020B0600070205080204" pitchFamily="34" charset="-128"/>
              </a:rPr>
              <a:t>mental health intervention spectrum</a:t>
            </a:r>
            <a:r>
              <a:rPr lang="en-US" altLang="en-US" sz="1100" smtClean="0">
                <a:latin typeface="Arial" panose="020B0604020202020204" pitchFamily="34" charset="0"/>
                <a:ea typeface="ＭＳ Ｐゴシック" panose="020B0600070205080204" pitchFamily="34" charset="-128"/>
              </a:rPr>
              <a:t>, and it was expanded in 2009 to include promotion.</a:t>
            </a:r>
          </a:p>
          <a:p>
            <a:pPr>
              <a:spcBef>
                <a:spcPct val="0"/>
              </a:spcBef>
              <a:buFont typeface="Symbol" panose="05050102010706020507" pitchFamily="18" charset="2"/>
              <a:buChar char=""/>
            </a:pPr>
            <a:r>
              <a:rPr lang="en-US" altLang="en-US" sz="1100" smtClean="0">
                <a:latin typeface="Arial" panose="020B0604020202020204" pitchFamily="34" charset="0"/>
                <a:ea typeface="ＭＳ Ｐゴシック" panose="020B0600070205080204" pitchFamily="34" charset="-128"/>
              </a:rPr>
              <a:t>The continuum of care describes </a:t>
            </a:r>
            <a:r>
              <a:rPr lang="en-US" altLang="en-US" sz="1100" b="1" u="sng" smtClean="0">
                <a:latin typeface="Arial" panose="020B0604020202020204" pitchFamily="34" charset="0"/>
                <a:ea typeface="ＭＳ Ｐゴシック" panose="020B0600070205080204" pitchFamily="34" charset="-128"/>
              </a:rPr>
              <a:t>the scope of behavioral health services for individuals before, during, and after </a:t>
            </a:r>
            <a:r>
              <a:rPr lang="en-US" altLang="en-US" sz="1100" smtClean="0">
                <a:latin typeface="Arial" panose="020B0604020202020204" pitchFamily="34" charset="0"/>
                <a:ea typeface="ＭＳ Ｐゴシック" panose="020B0600070205080204" pitchFamily="34" charset="-128"/>
              </a:rPr>
              <a:t>they experience a behavioral health problem</a:t>
            </a:r>
            <a:r>
              <a:rPr lang="en-US" altLang="en-US" sz="1100" b="1" smtClean="0">
                <a:latin typeface="Arial" panose="020B0604020202020204" pitchFamily="34" charset="0"/>
                <a:ea typeface="ＭＳ Ｐゴシック" panose="020B0600070205080204" pitchFamily="34" charset="-128"/>
              </a:rPr>
              <a:t> </a:t>
            </a:r>
            <a:r>
              <a:rPr lang="en-US" altLang="en-US" sz="1100" smtClean="0">
                <a:latin typeface="Arial" panose="020B0604020202020204" pitchFamily="34" charset="0"/>
                <a:ea typeface="ＭＳ Ｐゴシック" panose="020B0600070205080204" pitchFamily="34" charset="-128"/>
              </a:rPr>
              <a:t>or disorder. It </a:t>
            </a:r>
            <a:r>
              <a:rPr lang="en-US" altLang="en-US" sz="1100" b="1" u="sng" smtClean="0">
                <a:latin typeface="Arial" panose="020B0604020202020204" pitchFamily="34" charset="0"/>
                <a:ea typeface="ＭＳ Ｐゴシック" panose="020B0600070205080204" pitchFamily="34" charset="-128"/>
              </a:rPr>
              <a:t>includes promotion, prevention, treatment, and maintenance</a:t>
            </a:r>
            <a:r>
              <a:rPr lang="en-US" altLang="en-US" sz="1100" b="1" smtClean="0">
                <a:latin typeface="Arial" panose="020B0604020202020204" pitchFamily="34" charset="0"/>
                <a:ea typeface="ＭＳ Ｐゴシック" panose="020B0600070205080204" pitchFamily="34" charset="-128"/>
              </a:rPr>
              <a:t>. </a:t>
            </a:r>
            <a:endParaRPr lang="en-US" altLang="en-US" sz="1100" smtClean="0">
              <a:latin typeface="Arial" panose="020B0604020202020204" pitchFamily="34" charset="0"/>
              <a:ea typeface="ＭＳ Ｐゴシック" panose="020B0600070205080204" pitchFamily="34" charset="-128"/>
            </a:endParaRPr>
          </a:p>
          <a:p>
            <a:pPr>
              <a:spcBef>
                <a:spcPct val="0"/>
              </a:spcBef>
              <a:buFont typeface="Symbol" panose="05050102010706020507" pitchFamily="18" charset="2"/>
              <a:buChar char=""/>
            </a:pPr>
            <a:r>
              <a:rPr lang="en-US" altLang="en-US" sz="1100" smtClean="0">
                <a:latin typeface="Arial" panose="020B0604020202020204" pitchFamily="34" charset="0"/>
                <a:ea typeface="ＭＳ Ｐゴシック" panose="020B0600070205080204" pitchFamily="34" charset="-128"/>
              </a:rPr>
              <a:t>The continuum </a:t>
            </a:r>
            <a:r>
              <a:rPr lang="en-US" altLang="en-US" sz="1100" b="1" u="sng" smtClean="0">
                <a:latin typeface="Arial" panose="020B0604020202020204" pitchFamily="34" charset="0"/>
                <a:ea typeface="ＭＳ Ｐゴシック" panose="020B0600070205080204" pitchFamily="34" charset="-128"/>
              </a:rPr>
              <a:t>segments the need for care and the type of care </a:t>
            </a:r>
            <a:r>
              <a:rPr lang="en-US" altLang="en-US" sz="1100" u="sng" smtClean="0">
                <a:latin typeface="Arial" panose="020B0604020202020204" pitchFamily="34" charset="0"/>
                <a:ea typeface="ＭＳ Ｐゴシック" panose="020B0600070205080204" pitchFamily="34" charset="-128"/>
              </a:rPr>
              <a:t>required</a:t>
            </a:r>
            <a:r>
              <a:rPr lang="en-US" altLang="en-US" sz="1100" b="1" u="sng" smtClean="0">
                <a:latin typeface="Arial" panose="020B0604020202020204" pitchFamily="34" charset="0"/>
                <a:ea typeface="ＭＳ Ｐゴシック" panose="020B0600070205080204" pitchFamily="34" charset="-128"/>
              </a:rPr>
              <a:t> </a:t>
            </a:r>
            <a:r>
              <a:rPr lang="en-US" altLang="en-US" sz="1100" smtClean="0">
                <a:latin typeface="Arial" panose="020B0604020202020204" pitchFamily="34" charset="0"/>
                <a:ea typeface="ＭＳ Ｐゴシック" panose="020B0600070205080204" pitchFamily="34" charset="-128"/>
              </a:rPr>
              <a:t>from various parts of the health care system. This means there are multiple opportunities for addressing behavioral health problems. </a:t>
            </a:r>
          </a:p>
          <a:p>
            <a:pPr>
              <a:spcBef>
                <a:spcPct val="0"/>
              </a:spcBef>
              <a:buFont typeface="Symbol" panose="05050102010706020507" pitchFamily="18" charset="2"/>
              <a:buChar char=""/>
            </a:pPr>
            <a:r>
              <a:rPr lang="en-US" altLang="en-US" sz="1100" smtClean="0">
                <a:latin typeface="Arial" panose="020B0604020202020204" pitchFamily="34" charset="0"/>
                <a:ea typeface="ＭＳ Ｐゴシック" panose="020B0600070205080204" pitchFamily="34" charset="-128"/>
              </a:rPr>
              <a:t>The continuum underscores the </a:t>
            </a:r>
            <a:r>
              <a:rPr lang="en-US" altLang="en-US" sz="1100" b="1" u="sng" smtClean="0">
                <a:latin typeface="Arial" panose="020B0604020202020204" pitchFamily="34" charset="0"/>
                <a:ea typeface="ＭＳ Ｐゴシック" panose="020B0600070205080204" pitchFamily="34" charset="-128"/>
              </a:rPr>
              <a:t>interrelationship among promotion, prevention, treatment, and maintenance</a:t>
            </a:r>
            <a:r>
              <a:rPr lang="en-US" altLang="en-US" sz="1100" smtClean="0">
                <a:latin typeface="Arial" panose="020B0604020202020204" pitchFamily="34" charset="0"/>
                <a:ea typeface="ＭＳ Ｐゴシック" panose="020B0600070205080204" pitchFamily="34" charset="-128"/>
              </a:rPr>
              <a:t>. While some services may be more specific, individualized, or costly than others, it shows that each phase along the continuum does not exist in isolation.  </a:t>
            </a:r>
          </a:p>
          <a:p>
            <a:pPr>
              <a:spcBef>
                <a:spcPct val="0"/>
              </a:spcBef>
            </a:pPr>
            <a:r>
              <a:rPr lang="en-US" altLang="en-US" sz="1100" smtClean="0">
                <a:latin typeface="Arial" panose="020B0604020202020204" pitchFamily="34" charset="0"/>
                <a:ea typeface="ＭＳ Ｐゴシック" panose="020B0600070205080204" pitchFamily="34" charset="-128"/>
              </a:rPr>
              <a:t> </a:t>
            </a: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Ask participants to raise their hands if they have seen the continuum of care diagram before.</a:t>
            </a:r>
            <a:endParaRPr lang="en-US" altLang="en-US" sz="1100" smtClean="0">
              <a:ea typeface="ＭＳ Ｐゴシック" panose="020B0600070205080204" pitchFamily="34" charset="-128"/>
            </a:endParaRPr>
          </a:p>
          <a:p>
            <a:pPr>
              <a:lnSpc>
                <a:spcPct val="105000"/>
              </a:lnSpc>
              <a:spcBef>
                <a:spcPct val="0"/>
              </a:spcBef>
            </a:pPr>
            <a:r>
              <a:rPr lang="en-US" altLang="en-US" sz="1100" smtClean="0">
                <a:latin typeface="Arial" panose="020B0604020202020204" pitchFamily="34" charset="0"/>
                <a:ea typeface="ＭＳ Ｐゴシック" panose="020B0600070205080204" pitchFamily="34" charset="-128"/>
              </a:rPr>
              <a:t>_______________</a:t>
            </a:r>
            <a:endParaRPr lang="en-US" altLang="en-US" sz="1100" smtClean="0">
              <a:ea typeface="ＭＳ Ｐゴシック" panose="020B0600070205080204" pitchFamily="34" charset="-128"/>
            </a:endParaRPr>
          </a:p>
          <a:p>
            <a:pPr>
              <a:lnSpc>
                <a:spcPct val="105000"/>
              </a:lnSpc>
              <a:spcBef>
                <a:spcPct val="0"/>
              </a:spcBef>
            </a:pPr>
            <a:r>
              <a:rPr lang="en-US" altLang="en-US" sz="1100" smtClean="0">
                <a:latin typeface="Arial" panose="020B0604020202020204" pitchFamily="34" charset="0"/>
                <a:ea typeface="ＭＳ Ｐゴシック" panose="020B0600070205080204" pitchFamily="34" charset="-128"/>
              </a:rPr>
              <a:t> </a:t>
            </a:r>
            <a:endParaRPr lang="en-US" altLang="en-US" sz="1100" smtClean="0">
              <a:ea typeface="ＭＳ Ｐゴシック" panose="020B0600070205080204" pitchFamily="34" charset="-128"/>
            </a:endParaRPr>
          </a:p>
          <a:p>
            <a:pPr>
              <a:lnSpc>
                <a:spcPct val="90000"/>
              </a:lnSpc>
            </a:pPr>
            <a:r>
              <a:rPr lang="en-US" altLang="en-US" sz="900" smtClean="0">
                <a:latin typeface="Arial" panose="020B0604020202020204" pitchFamily="34" charset="0"/>
                <a:ea typeface="ＭＳ Ｐゴシック" panose="020B0600070205080204" pitchFamily="34" charset="-128"/>
              </a:rPr>
              <a:t>Image reprinted with permission from the National Academy of Sciences, Courtesy of the National Academies Press, Washington, D.C.</a:t>
            </a:r>
            <a:endParaRPr lang="en-US" altLang="en-US" sz="900" smtClean="0">
              <a:ea typeface="ＭＳ Ｐゴシック" panose="020B0600070205080204" pitchFamily="34" charset="-128"/>
            </a:endParaRPr>
          </a:p>
        </p:txBody>
      </p:sp>
    </p:spTree>
    <p:extLst>
      <p:ext uri="{BB962C8B-B14F-4D97-AF65-F5344CB8AC3E}">
        <p14:creationId xmlns:p14="http://schemas.microsoft.com/office/powerpoint/2010/main" val="727846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1000">
                <a:solidFill>
                  <a:schemeClr val="tx1"/>
                </a:solidFill>
                <a:latin typeface="Arial" panose="020B0604020202020204" pitchFamily="34" charset="0"/>
              </a:defRPr>
            </a:lvl1pPr>
            <a:lvl2pPr marL="742950" indent="-285750" defTabSz="966788" eaLnBrk="0" hangingPunct="0">
              <a:defRPr sz="1000">
                <a:solidFill>
                  <a:schemeClr val="tx1"/>
                </a:solidFill>
                <a:latin typeface="Arial" panose="020B0604020202020204" pitchFamily="34" charset="0"/>
              </a:defRPr>
            </a:lvl2pPr>
            <a:lvl3pPr marL="1143000" indent="-228600" defTabSz="966788" eaLnBrk="0" hangingPunct="0">
              <a:defRPr sz="1000">
                <a:solidFill>
                  <a:schemeClr val="tx1"/>
                </a:solidFill>
                <a:latin typeface="Arial" panose="020B0604020202020204" pitchFamily="34" charset="0"/>
              </a:defRPr>
            </a:lvl3pPr>
            <a:lvl4pPr marL="1600200" indent="-228600" defTabSz="966788" eaLnBrk="0" hangingPunct="0">
              <a:defRPr sz="1000">
                <a:solidFill>
                  <a:schemeClr val="tx1"/>
                </a:solidFill>
                <a:latin typeface="Arial" panose="020B0604020202020204" pitchFamily="34" charset="0"/>
              </a:defRPr>
            </a:lvl4pPr>
            <a:lvl5pPr marL="2057400" indent="-228600" defTabSz="966788" eaLnBrk="0" hangingPunct="0">
              <a:defRPr sz="1000">
                <a:solidFill>
                  <a:schemeClr val="tx1"/>
                </a:solidFill>
                <a:latin typeface="Arial" panose="020B0604020202020204" pitchFamily="34" charset="0"/>
              </a:defRPr>
            </a:lvl5pPr>
            <a:lvl6pPr marL="2514600" indent="-228600" algn="ctr" defTabSz="966788"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defTabSz="966788"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defTabSz="966788"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defTabSz="966788"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fld id="{86B33F96-82B2-4938-94A1-FEF71C96ED42}" type="slidenum">
              <a:rPr lang="en-US" altLang="en-US" sz="1300"/>
              <a:pPr eaLnBrk="1" hangingPunct="1"/>
              <a:t>26</a:t>
            </a:fld>
            <a:endParaRPr lang="en-US" altLang="en-US" sz="13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065350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1000">
                <a:solidFill>
                  <a:schemeClr val="tx1"/>
                </a:solidFill>
                <a:latin typeface="Arial" panose="020B0604020202020204" pitchFamily="34" charset="0"/>
              </a:defRPr>
            </a:lvl1pPr>
            <a:lvl2pPr marL="742950" indent="-285750" defTabSz="966788" eaLnBrk="0" hangingPunct="0">
              <a:defRPr sz="1000">
                <a:solidFill>
                  <a:schemeClr val="tx1"/>
                </a:solidFill>
                <a:latin typeface="Arial" panose="020B0604020202020204" pitchFamily="34" charset="0"/>
              </a:defRPr>
            </a:lvl2pPr>
            <a:lvl3pPr marL="1143000" indent="-228600" defTabSz="966788" eaLnBrk="0" hangingPunct="0">
              <a:defRPr sz="1000">
                <a:solidFill>
                  <a:schemeClr val="tx1"/>
                </a:solidFill>
                <a:latin typeface="Arial" panose="020B0604020202020204" pitchFamily="34" charset="0"/>
              </a:defRPr>
            </a:lvl3pPr>
            <a:lvl4pPr marL="1600200" indent="-228600" defTabSz="966788" eaLnBrk="0" hangingPunct="0">
              <a:defRPr sz="1000">
                <a:solidFill>
                  <a:schemeClr val="tx1"/>
                </a:solidFill>
                <a:latin typeface="Arial" panose="020B0604020202020204" pitchFamily="34" charset="0"/>
              </a:defRPr>
            </a:lvl4pPr>
            <a:lvl5pPr marL="2057400" indent="-228600" defTabSz="966788" eaLnBrk="0" hangingPunct="0">
              <a:defRPr sz="1000">
                <a:solidFill>
                  <a:schemeClr val="tx1"/>
                </a:solidFill>
                <a:latin typeface="Arial" panose="020B0604020202020204" pitchFamily="34" charset="0"/>
              </a:defRPr>
            </a:lvl5pPr>
            <a:lvl6pPr marL="2514600" indent="-228600" algn="ctr" defTabSz="966788"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defTabSz="966788"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defTabSz="966788"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defTabSz="966788"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fld id="{69D3EEE2-54A3-46ED-96F5-B60350B0683D}" type="slidenum">
              <a:rPr lang="en-US" altLang="en-US" sz="1300"/>
              <a:pPr eaLnBrk="1" hangingPunct="1"/>
              <a:t>27</a:t>
            </a:fld>
            <a:endParaRPr lang="en-US" altLang="en-US" sz="13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Talk about when we run programs we are affecting change inside the person.  Although this is a big piece of prevention it is not the whole.</a:t>
            </a:r>
          </a:p>
        </p:txBody>
      </p:sp>
    </p:spTree>
    <p:extLst>
      <p:ext uri="{BB962C8B-B14F-4D97-AF65-F5344CB8AC3E}">
        <p14:creationId xmlns:p14="http://schemas.microsoft.com/office/powerpoint/2010/main" val="3654136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xfrm>
            <a:off x="1684338" y="696913"/>
            <a:ext cx="3667125" cy="2063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xfrm>
            <a:off x="701675" y="3048000"/>
            <a:ext cx="5607050" cy="5227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rPr>
              <a:t>Provide participants with the following analogy:</a:t>
            </a:r>
            <a:endParaRPr lang="en-US" altLang="en-US" sz="1100" smtClean="0">
              <a:ea typeface="ＭＳ Ｐゴシック" panose="020B0600070205080204" pitchFamily="34" charset="-128"/>
            </a:endParaRPr>
          </a:p>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rPr>
              <a:t> </a:t>
            </a:r>
            <a:endParaRPr lang="en-US" altLang="en-US" sz="1100" smtClean="0">
              <a:ea typeface="ＭＳ Ｐゴシック" panose="020B0600070205080204" pitchFamily="34" charset="-128"/>
            </a:endParaRPr>
          </a:p>
          <a:p>
            <a:pPr>
              <a:lnSpc>
                <a:spcPct val="115000"/>
              </a:lnSpc>
              <a:spcBef>
                <a:spcPct val="0"/>
              </a:spcBef>
            </a:pPr>
            <a:r>
              <a:rPr lang="ja-JP" altLang="en-US" sz="1100" b="1" smtClean="0">
                <a:latin typeface="Arial" panose="020B0604020202020204" pitchFamily="34" charset="0"/>
                <a:ea typeface="ＭＳ Ｐゴシック" panose="020B0600070205080204" pitchFamily="34" charset="-128"/>
              </a:rPr>
              <a:t>“</a:t>
            </a:r>
            <a:r>
              <a:rPr lang="en-US" altLang="ja-JP" sz="1100" b="1" smtClean="0">
                <a:latin typeface="Arial" panose="020B0604020202020204" pitchFamily="34" charset="0"/>
                <a:ea typeface="ＭＳ Ｐゴシック" panose="020B0600070205080204" pitchFamily="34" charset="-128"/>
                <a:cs typeface="Times New Roman" panose="02020603050405020304" pitchFamily="18" charset="0"/>
              </a:rPr>
              <a:t>If the frogs in a pond started behaving strangely, our first reaction would not be to punish them or even to treat them. Instinctively, we'd wonder what was going on in the pond. We need to take this same approach when considering harmful patterns of substance use [or other problem behaviors].</a:t>
            </a:r>
            <a:r>
              <a:rPr lang="ja-JP" altLang="en-US" sz="1100" b="1" smtClean="0">
                <a:latin typeface="Arial" panose="020B0604020202020204" pitchFamily="34" charset="0"/>
                <a:ea typeface="ＭＳ Ｐゴシック" panose="020B0600070205080204" pitchFamily="34" charset="-128"/>
              </a:rPr>
              <a:t>”</a:t>
            </a:r>
            <a:r>
              <a:rPr lang="en-US" altLang="ja-JP" sz="1100" b="1" smtClean="0">
                <a:latin typeface="Arial" panose="020B0604020202020204" pitchFamily="34" charset="0"/>
                <a:ea typeface="ＭＳ Ｐゴシック" panose="020B0600070205080204" pitchFamily="34" charset="-128"/>
                <a:cs typeface="Times New Roman" panose="02020603050405020304" pitchFamily="18" charset="0"/>
              </a:rPr>
              <a:t>*</a:t>
            </a:r>
            <a:endParaRPr lang="en-US" altLang="ja-JP" sz="1100" smtClean="0">
              <a:ea typeface="ＭＳ Ｐゴシック" panose="020B0600070205080204" pitchFamily="34" charset="-128"/>
              <a:cs typeface="Times New Roman" panose="02020603050405020304" pitchFamily="18" charset="0"/>
            </a:endParaRPr>
          </a:p>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cs typeface="Times New Roman" panose="02020603050405020304" pitchFamily="18" charset="0"/>
              </a:rPr>
              <a:t> </a:t>
            </a:r>
            <a:endParaRPr lang="en-US" altLang="en-US" sz="1100" smtClean="0">
              <a:ea typeface="ＭＳ Ｐゴシック" panose="020B0600070205080204" pitchFamily="34" charset="-128"/>
              <a:cs typeface="Times New Roman" panose="02020603050405020304" pitchFamily="18" charset="0"/>
            </a:endParaRPr>
          </a:p>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cs typeface="Times New Roman" panose="02020603050405020304" pitchFamily="18" charset="0"/>
              </a:rPr>
              <a:t>Ask how the analogy relates to the public health model. Make sure the following points are made:</a:t>
            </a:r>
            <a:endParaRPr lang="en-US" altLang="en-US" sz="1100" smtClean="0">
              <a:ea typeface="ＭＳ Ｐゴシック" panose="020B0600070205080204" pitchFamily="34" charset="-128"/>
              <a:cs typeface="Times New Roman" panose="02020603050405020304" pitchFamily="18" charset="0"/>
            </a:endParaRPr>
          </a:p>
          <a:p>
            <a:pPr>
              <a:lnSpc>
                <a:spcPct val="115000"/>
              </a:lnSpc>
              <a:spcBef>
                <a:spcPct val="0"/>
              </a:spcBef>
            </a:pPr>
            <a:endParaRPr lang="en-US" altLang="en-US" sz="1100" smtClean="0">
              <a:latin typeface="Arial" panose="020B0604020202020204" pitchFamily="34" charset="0"/>
              <a:ea typeface="ＭＳ Ｐゴシック" panose="020B0600070205080204" pitchFamily="34" charset="-128"/>
              <a:cs typeface="Times New Roman" panose="02020603050405020304" pitchFamily="18" charset="0"/>
            </a:endParaRPr>
          </a:p>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cs typeface="Times New Roman" panose="02020603050405020304" pitchFamily="18" charset="0"/>
              </a:rPr>
              <a:t>This analogy is a reminder not to focus just on individuals and changing their behavior, but to also </a:t>
            </a:r>
            <a:r>
              <a:rPr lang="en-US" altLang="en-US" sz="1100" b="1" u="sng" smtClean="0">
                <a:latin typeface="Arial" panose="020B0604020202020204" pitchFamily="34" charset="0"/>
                <a:ea typeface="ＭＳ Ｐゴシック" panose="020B0600070205080204" pitchFamily="34" charset="-128"/>
                <a:cs typeface="Times New Roman" panose="02020603050405020304" pitchFamily="18" charset="0"/>
              </a:rPr>
              <a:t>look at the context </a:t>
            </a:r>
            <a:r>
              <a:rPr lang="en-US" altLang="en-US" sz="1100" smtClean="0">
                <a:latin typeface="Arial" panose="020B0604020202020204" pitchFamily="34" charset="0"/>
                <a:ea typeface="ＭＳ Ｐゴシック" panose="020B0600070205080204" pitchFamily="34" charset="-128"/>
                <a:cs typeface="Times New Roman" panose="02020603050405020304" pitchFamily="18" charset="0"/>
              </a:rPr>
              <a:t>to understand what might be influencing the problem that people experience and to determine how to make changes within that context in order to reduce the problem behavior and promote health. </a:t>
            </a:r>
            <a:endParaRPr lang="en-US" altLang="en-US" sz="1100" smtClean="0">
              <a:ea typeface="ＭＳ Ｐゴシック" panose="020B0600070205080204" pitchFamily="34" charset="-128"/>
              <a:cs typeface="Times New Roman" panose="02020603050405020304" pitchFamily="18" charset="0"/>
            </a:endParaRPr>
          </a:p>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cs typeface="Times New Roman" panose="02020603050405020304" pitchFamily="18" charset="0"/>
              </a:rPr>
              <a:t> </a:t>
            </a:r>
            <a:endParaRPr lang="en-US" altLang="en-US" sz="1100" smtClean="0">
              <a:ea typeface="ＭＳ Ｐゴシック" panose="020B0600070205080204" pitchFamily="34" charset="-128"/>
              <a:cs typeface="Times New Roman" panose="02020603050405020304" pitchFamily="18" charset="0"/>
            </a:endParaRPr>
          </a:p>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cs typeface="Times New Roman" panose="02020603050405020304" pitchFamily="18" charset="0"/>
              </a:rPr>
              <a:t>This analogy segues to the next slide.</a:t>
            </a:r>
          </a:p>
          <a:p>
            <a:pPr>
              <a:lnSpc>
                <a:spcPct val="115000"/>
              </a:lnSpc>
              <a:spcBef>
                <a:spcPct val="0"/>
              </a:spcBef>
            </a:pPr>
            <a:endParaRPr lang="en-US" altLang="en-US" sz="1100" smtClean="0">
              <a:latin typeface="Arial" panose="020B0604020202020204" pitchFamily="34" charset="0"/>
              <a:ea typeface="ＭＳ Ｐゴシック" panose="020B0600070205080204" pitchFamily="34" charset="-128"/>
              <a:cs typeface="Times New Roman" panose="02020603050405020304" pitchFamily="18" charset="0"/>
            </a:endParaRPr>
          </a:p>
          <a:p>
            <a:pPr>
              <a:lnSpc>
                <a:spcPct val="115000"/>
              </a:lnSpc>
              <a:spcBef>
                <a:spcPct val="0"/>
              </a:spcBef>
            </a:pPr>
            <a:endParaRPr lang="en-US" altLang="en-US" sz="1100" smtClean="0">
              <a:ea typeface="ＭＳ Ｐゴシック" panose="020B0600070205080204" pitchFamily="34" charset="-128"/>
              <a:cs typeface="Times New Roman" panose="02020603050405020304" pitchFamily="18" charset="0"/>
            </a:endParaRPr>
          </a:p>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cs typeface="Times New Roman" panose="02020603050405020304" pitchFamily="18" charset="0"/>
              </a:rPr>
              <a:t>_______________</a:t>
            </a:r>
            <a:endParaRPr lang="en-US" altLang="en-US" sz="1100" smtClean="0">
              <a:ea typeface="ＭＳ Ｐゴシック" panose="020B0600070205080204" pitchFamily="34" charset="-128"/>
              <a:cs typeface="Times New Roman" panose="02020603050405020304" pitchFamily="18" charset="0"/>
            </a:endParaRPr>
          </a:p>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cs typeface="Times New Roman" panose="02020603050405020304" pitchFamily="18" charset="0"/>
              </a:rPr>
              <a:t> </a:t>
            </a:r>
            <a:endParaRPr lang="en-US" altLang="en-US" sz="1100" smtClean="0">
              <a:ea typeface="ＭＳ Ｐゴシック" panose="020B0600070205080204" pitchFamily="34" charset="-128"/>
              <a:cs typeface="Times New Roman" panose="02020603050405020304" pitchFamily="18" charset="0"/>
            </a:endParaRPr>
          </a:p>
          <a:p>
            <a:pPr>
              <a:lnSpc>
                <a:spcPct val="115000"/>
              </a:lnSpc>
              <a:spcBef>
                <a:spcPct val="0"/>
              </a:spcBef>
            </a:pPr>
            <a:r>
              <a:rPr lang="en-US" altLang="en-US" sz="900" smtClean="0">
                <a:latin typeface="Arial" panose="020B0604020202020204" pitchFamily="34" charset="0"/>
                <a:ea typeface="ＭＳ Ｐゴシック" panose="020B0600070205080204" pitchFamily="34" charset="-128"/>
                <a:cs typeface="Times New Roman" panose="02020603050405020304" pitchFamily="18" charset="0"/>
              </a:rPr>
              <a:t>*Analogy from Centre for Addictions Research of BC, University of Victoria, 2011. Used with permission. </a:t>
            </a:r>
            <a:r>
              <a:rPr lang="en-US" altLang="en-US" sz="900" u="sng" smtClean="0">
                <a:solidFill>
                  <a:srgbClr val="0000FF"/>
                </a:solidFill>
                <a:latin typeface="Arial" panose="020B0604020202020204" pitchFamily="34" charset="0"/>
                <a:ea typeface="ＭＳ Ｐゴシック" panose="020B0600070205080204" pitchFamily="34" charset="-128"/>
                <a:cs typeface="Times New Roman" panose="02020603050405020304" pitchFamily="18" charset="0"/>
                <a:hlinkClick r:id="rId3"/>
              </a:rPr>
              <a:t>http://www.carbc.ca/HelpingCampuses/TheoreticalFoundation.aspx</a:t>
            </a:r>
            <a:endParaRPr lang="en-US" altLang="en-US" sz="900" smtClean="0">
              <a:ea typeface="ＭＳ Ｐゴシック" panose="020B0600070205080204" pitchFamily="34" charset="-128"/>
              <a:cs typeface="Times New Roman" panose="02020603050405020304" pitchFamily="18" charset="0"/>
            </a:endParaRPr>
          </a:p>
          <a:p>
            <a:pPr>
              <a:lnSpc>
                <a:spcPct val="115000"/>
              </a:lnSpc>
              <a:spcBef>
                <a:spcPct val="0"/>
              </a:spcBef>
            </a:pPr>
            <a:r>
              <a:rPr lang="en-US" altLang="en-US" sz="900" smtClean="0">
                <a:latin typeface="Arial" panose="020B0604020202020204" pitchFamily="34" charset="0"/>
                <a:ea typeface="ＭＳ Ｐゴシック" panose="020B0600070205080204" pitchFamily="34" charset="-128"/>
                <a:cs typeface="Times New Roman" panose="02020603050405020304" pitchFamily="18" charset="0"/>
              </a:rPr>
              <a:t> </a:t>
            </a:r>
            <a:endParaRPr lang="en-US" altLang="en-US" sz="900" smtClean="0">
              <a:ea typeface="ＭＳ Ｐゴシック" panose="020B0600070205080204" pitchFamily="34" charset="-128"/>
              <a:cs typeface="Times New Roman" panose="02020603050405020304" pitchFamily="18" charset="0"/>
            </a:endParaRPr>
          </a:p>
          <a:p>
            <a:r>
              <a:rPr lang="en-US" altLang="en-US" sz="900" smtClean="0">
                <a:latin typeface="Arial" panose="020B0604020202020204" pitchFamily="34" charset="0"/>
                <a:ea typeface="ＭＳ Ｐゴシック" panose="020B0600070205080204" pitchFamily="34" charset="-128"/>
              </a:rPr>
              <a:t>IMAGE: Imageafter.com at http://www.imageafter.com/search.php?sort_by=name_asc&amp;color=0&amp;display=120&amp;search=fish (Terms of use – </a:t>
            </a:r>
            <a:r>
              <a:rPr lang="ja-JP" altLang="en-US" sz="900" smtClean="0">
                <a:latin typeface="Arial" panose="020B0604020202020204" pitchFamily="34" charset="0"/>
                <a:ea typeface="ＭＳ Ｐゴシック" panose="020B0600070205080204" pitchFamily="34" charset="-128"/>
              </a:rPr>
              <a:t>“</a:t>
            </a:r>
            <a:r>
              <a:rPr lang="en-US" altLang="ja-JP" sz="900" smtClean="0">
                <a:latin typeface="Arial" panose="020B0604020202020204" pitchFamily="34" charset="0"/>
                <a:ea typeface="ＭＳ Ｐゴシック" panose="020B0600070205080204" pitchFamily="34" charset="-128"/>
              </a:rPr>
              <a:t>CAN use our images and textures in your own work, whether it be for personal or commercial use</a:t>
            </a:r>
            <a:r>
              <a:rPr lang="ja-JP" altLang="en-US" sz="900" smtClean="0">
                <a:latin typeface="Arial" panose="020B0604020202020204" pitchFamily="34" charset="0"/>
                <a:ea typeface="ＭＳ Ｐゴシック" panose="020B0600070205080204" pitchFamily="34" charset="-128"/>
              </a:rPr>
              <a:t>”</a:t>
            </a:r>
            <a:r>
              <a:rPr lang="en-US" altLang="ja-JP" sz="900" smtClean="0">
                <a:latin typeface="Arial" panose="020B0604020202020204" pitchFamily="34" charset="0"/>
                <a:ea typeface="ＭＳ Ｐゴシック" panose="020B0600070205080204" pitchFamily="34" charset="-128"/>
              </a:rPr>
              <a:t> at http://ImageAfter.com/terms.php)</a:t>
            </a:r>
            <a:endParaRPr lang="en-US" altLang="en-US" sz="900" smtClean="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98094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B330A06D-2C64-44BA-9A60-A8A961FB43E4}" type="slidenum">
              <a:rPr lang="en-US" altLang="en-US" sz="1200"/>
              <a:pPr/>
              <a:t>30</a:t>
            </a:fld>
            <a:endParaRPr lang="en-US"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t>Short vs long term (5 min)</a:t>
            </a:r>
          </a:p>
          <a:p>
            <a:pPr eaLnBrk="1" hangingPunct="1">
              <a:buFontTx/>
              <a:buChar char="•"/>
            </a:pPr>
            <a:r>
              <a:rPr lang="en-US" altLang="en-US" smtClean="0"/>
              <a:t>Ask:  When is short term appropriate?</a:t>
            </a:r>
          </a:p>
          <a:p>
            <a:pPr lvl="1" eaLnBrk="1" hangingPunct="1">
              <a:buFontTx/>
              <a:buChar char="•"/>
            </a:pPr>
            <a:r>
              <a:rPr lang="en-US" altLang="en-US" smtClean="0"/>
              <a:t>When is it not?</a:t>
            </a:r>
          </a:p>
          <a:p>
            <a:pPr lvl="1" eaLnBrk="1" hangingPunct="1">
              <a:buFontTx/>
              <a:buChar char="•"/>
            </a:pPr>
            <a:r>
              <a:rPr lang="en-US" altLang="en-US" smtClean="0"/>
              <a:t>When you are lectured at, do you change your behavior?</a:t>
            </a:r>
          </a:p>
          <a:p>
            <a:pPr lvl="1" eaLnBrk="1" hangingPunct="1">
              <a:buFontTx/>
              <a:buChar char="•"/>
            </a:pPr>
            <a:r>
              <a:rPr lang="en-US" altLang="en-US" smtClean="0"/>
              <a:t>Why are we more interested in PREVENTING than STOPPING?  (Because that’s “prevention!”)</a:t>
            </a:r>
          </a:p>
          <a:p>
            <a:pPr lvl="1" eaLnBrk="1" hangingPunct="1">
              <a:buFontTx/>
              <a:buChar char="•"/>
            </a:pPr>
            <a:endParaRPr lang="en-US" altLang="en-US" smtClean="0"/>
          </a:p>
        </p:txBody>
      </p:sp>
    </p:spTree>
    <p:extLst>
      <p:ext uri="{BB962C8B-B14F-4D97-AF65-F5344CB8AC3E}">
        <p14:creationId xmlns:p14="http://schemas.microsoft.com/office/powerpoint/2010/main" val="2126791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xfrm>
            <a:off x="1706563" y="696913"/>
            <a:ext cx="3648075" cy="2052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Rectangle 3"/>
          <p:cNvSpPr>
            <a:spLocks noGrp="1"/>
          </p:cNvSpPr>
          <p:nvPr>
            <p:ph type="body" idx="1"/>
          </p:nvPr>
        </p:nvSpPr>
        <p:spPr bwMode="auto">
          <a:xfrm>
            <a:off x="701675" y="2994025"/>
            <a:ext cx="5607050" cy="5084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smtClean="0">
                <a:latin typeface="Arial" panose="020B0604020202020204" pitchFamily="34" charset="0"/>
                <a:ea typeface="ＭＳ Ｐゴシック" panose="020B0600070205080204" pitchFamily="34" charset="-128"/>
              </a:rPr>
              <a:t>Provide an anchor for risk and protective factors:</a:t>
            </a: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 </a:t>
            </a:r>
            <a:endParaRPr lang="en-US" altLang="en-US" sz="1100" smtClean="0">
              <a:ea typeface="ＭＳ Ｐゴシック" panose="020B0600070205080204" pitchFamily="34" charset="-128"/>
            </a:endParaRPr>
          </a:p>
          <a:p>
            <a:pPr>
              <a:spcBef>
                <a:spcPct val="0"/>
              </a:spcBef>
            </a:pPr>
            <a:r>
              <a:rPr lang="en-US" altLang="en-US" sz="1100" b="1" u="sng" smtClean="0">
                <a:latin typeface="Arial" panose="020B0604020202020204" pitchFamily="34" charset="0"/>
                <a:ea typeface="ＭＳ Ｐゴシック" panose="020B0600070205080204" pitchFamily="34" charset="-128"/>
              </a:rPr>
              <a:t>Framingham Heart Study</a:t>
            </a: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Dr. Dawber was the first director of the Framingham Heart Study, one of the most important research projects of the 20th century. The study, which Dawber led from 1949 to 1966, found links between vascular diseases (the leading cause of death in the United States) and diet, blood pressure, obesity, exercise, and smoking. He coined the term </a:t>
            </a:r>
            <a:r>
              <a:rPr lang="en-US" altLang="en-US" sz="1100" i="1" smtClean="0">
                <a:latin typeface="Arial" panose="020B0604020202020204" pitchFamily="34" charset="0"/>
                <a:ea typeface="ＭＳ Ｐゴシック" panose="020B0600070205080204" pitchFamily="34" charset="-128"/>
              </a:rPr>
              <a:t>risk factor</a:t>
            </a:r>
            <a:r>
              <a:rPr lang="en-US" altLang="en-US" sz="1100" smtClean="0">
                <a:latin typeface="Arial" panose="020B0604020202020204" pitchFamily="34" charset="0"/>
                <a:ea typeface="ＭＳ Ｐゴシック" panose="020B0600070205080204" pitchFamily="34" charset="-128"/>
              </a:rPr>
              <a:t> in 1961, and that term has now been applied to other diseases, disorders, circumstances, and events. </a:t>
            </a: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 </a:t>
            </a: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Segue to risk and protective factors for substance abuse with </a:t>
            </a:r>
            <a:r>
              <a:rPr lang="en-US" altLang="en-US" sz="1100" b="1" u="sng" smtClean="0">
                <a:latin typeface="Arial" panose="020B0604020202020204" pitchFamily="34" charset="0"/>
                <a:ea typeface="ＭＳ Ｐゴシック" panose="020B0600070205080204" pitchFamily="34" charset="-128"/>
              </a:rPr>
              <a:t>Hawkins &amp; Catalano</a:t>
            </a:r>
            <a:r>
              <a:rPr lang="en-US" altLang="en-US" sz="1100" smtClean="0">
                <a:latin typeface="Arial" panose="020B0604020202020204" pitchFamily="34" charset="0"/>
                <a:ea typeface="ＭＳ Ｐゴシック" panose="020B0600070205080204" pitchFamily="34" charset="-128"/>
              </a:rPr>
              <a:t>:</a:t>
            </a: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In the 1980s, Drs. David Hawkins and Richard Catalano at the University of Washington compiled risk and protective factors for substance abuse and other problems occurring in adolescence. </a:t>
            </a: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 </a:t>
            </a: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Ask participants to read the </a:t>
            </a:r>
            <a:r>
              <a:rPr lang="en-US" altLang="en-US" sz="1100" b="1" u="sng" smtClean="0">
                <a:latin typeface="Arial" panose="020B0604020202020204" pitchFamily="34" charset="0"/>
                <a:ea typeface="ＭＳ Ｐゴシック" panose="020B0600070205080204" pitchFamily="34" charset="-128"/>
              </a:rPr>
              <a:t>definition of </a:t>
            </a:r>
            <a:r>
              <a:rPr lang="en-US" altLang="en-US" sz="1100" b="1" i="1" u="sng" smtClean="0">
                <a:latin typeface="Arial" panose="020B0604020202020204" pitchFamily="34" charset="0"/>
                <a:ea typeface="ＭＳ Ｐゴシック" panose="020B0600070205080204" pitchFamily="34" charset="-128"/>
              </a:rPr>
              <a:t>risk factor</a:t>
            </a:r>
            <a:r>
              <a:rPr lang="en-US" altLang="en-US" sz="1100" b="1" u="sng" smtClean="0">
                <a:latin typeface="Arial" panose="020B0604020202020204" pitchFamily="34" charset="0"/>
                <a:ea typeface="ＭＳ Ｐゴシック" panose="020B0600070205080204" pitchFamily="34" charset="-128"/>
              </a:rPr>
              <a:t> </a:t>
            </a:r>
            <a:r>
              <a:rPr lang="en-US" altLang="en-US" sz="1100" smtClean="0">
                <a:latin typeface="Arial" panose="020B0604020202020204" pitchFamily="34" charset="0"/>
                <a:ea typeface="ＭＳ Ｐゴシック" panose="020B0600070205080204" pitchFamily="34" charset="-128"/>
              </a:rPr>
              <a:t>on the slide:</a:t>
            </a:r>
          </a:p>
          <a:p>
            <a:pPr>
              <a:spcBef>
                <a:spcPct val="0"/>
              </a:spcBef>
            </a:pPr>
            <a:endParaRPr lang="en-US" altLang="en-US" sz="1100" smtClean="0">
              <a:ea typeface="ＭＳ Ｐゴシック" panose="020B0600070205080204" pitchFamily="34" charset="-128"/>
            </a:endParaRPr>
          </a:p>
          <a:p>
            <a:pPr>
              <a:spcBef>
                <a:spcPct val="0"/>
              </a:spcBef>
            </a:pPr>
            <a:r>
              <a:rPr lang="ja-JP" altLang="en-US" sz="1100" smtClean="0">
                <a:latin typeface="Arial" panose="020B0604020202020204" pitchFamily="34" charset="0"/>
                <a:ea typeface="ＭＳ Ｐゴシック" panose="020B0600070205080204" pitchFamily="34" charset="-128"/>
              </a:rPr>
              <a:t>“</a:t>
            </a:r>
            <a:r>
              <a:rPr lang="en-US" altLang="ja-JP" sz="1100" smtClean="0">
                <a:latin typeface="Arial" panose="020B0604020202020204" pitchFamily="34" charset="0"/>
                <a:ea typeface="ＭＳ Ｐゴシック" panose="020B0600070205080204" pitchFamily="34" charset="-128"/>
                <a:cs typeface="Times New Roman" panose="02020603050405020304" pitchFamily="18" charset="0"/>
              </a:rPr>
              <a:t>A characteristic at the biological, psychological, family, community, or cultural level that</a:t>
            </a:r>
            <a:r>
              <a:rPr lang="en-US" altLang="ja-JP" sz="1100" i="1" smtClean="0">
                <a:latin typeface="Arial" panose="020B0604020202020204" pitchFamily="34" charset="0"/>
                <a:ea typeface="ＭＳ Ｐゴシック" panose="020B0600070205080204" pitchFamily="34" charset="-128"/>
                <a:cs typeface="Times New Roman" panose="02020603050405020304" pitchFamily="18" charset="0"/>
              </a:rPr>
              <a:t> </a:t>
            </a:r>
            <a:r>
              <a:rPr lang="en-US" altLang="ja-JP" sz="1100" smtClean="0">
                <a:latin typeface="Arial" panose="020B0604020202020204" pitchFamily="34" charset="0"/>
                <a:ea typeface="ＭＳ Ｐゴシック" panose="020B0600070205080204" pitchFamily="34" charset="-128"/>
                <a:cs typeface="Times New Roman" panose="02020603050405020304" pitchFamily="18" charset="0"/>
              </a:rPr>
              <a:t>precedes</a:t>
            </a:r>
            <a:r>
              <a:rPr lang="en-US" altLang="ja-JP" sz="1100" i="1" smtClean="0">
                <a:latin typeface="Arial" panose="020B0604020202020204" pitchFamily="34" charset="0"/>
                <a:ea typeface="ＭＳ Ｐゴシック" panose="020B0600070205080204" pitchFamily="34" charset="-128"/>
                <a:cs typeface="Times New Roman" panose="02020603050405020304" pitchFamily="18" charset="0"/>
              </a:rPr>
              <a:t> </a:t>
            </a:r>
            <a:r>
              <a:rPr lang="en-US" altLang="ja-JP" sz="1100" smtClean="0">
                <a:latin typeface="Arial" panose="020B0604020202020204" pitchFamily="34" charset="0"/>
                <a:ea typeface="ＭＳ Ｐゴシック" panose="020B0600070205080204" pitchFamily="34" charset="-128"/>
                <a:cs typeface="Times New Roman" panose="02020603050405020304" pitchFamily="18" charset="0"/>
              </a:rPr>
              <a:t>and is associated with a </a:t>
            </a:r>
            <a:r>
              <a:rPr lang="en-US" altLang="ja-JP" sz="1100" i="1" smtClean="0">
                <a:latin typeface="Arial" panose="020B0604020202020204" pitchFamily="34" charset="0"/>
                <a:ea typeface="ＭＳ Ｐゴシック" panose="020B0600070205080204" pitchFamily="34" charset="-128"/>
                <a:cs typeface="Times New Roman" panose="02020603050405020304" pitchFamily="18" charset="0"/>
              </a:rPr>
              <a:t>highe</a:t>
            </a:r>
            <a:r>
              <a:rPr lang="en-US" altLang="ja-JP" sz="1100" smtClean="0">
                <a:latin typeface="Arial" panose="020B0604020202020204" pitchFamily="34" charset="0"/>
                <a:ea typeface="ＭＳ Ｐゴシック" panose="020B0600070205080204" pitchFamily="34" charset="-128"/>
                <a:cs typeface="Times New Roman" panose="02020603050405020304" pitchFamily="18" charset="0"/>
              </a:rPr>
              <a:t>r</a:t>
            </a:r>
            <a:r>
              <a:rPr lang="en-US" altLang="ja-JP" sz="1100" i="1" smtClean="0">
                <a:latin typeface="Arial" panose="020B0604020202020204" pitchFamily="34" charset="0"/>
                <a:ea typeface="ＭＳ Ｐゴシック" panose="020B0600070205080204" pitchFamily="34" charset="-128"/>
                <a:cs typeface="Times New Roman" panose="02020603050405020304" pitchFamily="18" charset="0"/>
              </a:rPr>
              <a:t> likelihood </a:t>
            </a:r>
            <a:r>
              <a:rPr lang="en-US" altLang="ja-JP" sz="1100" smtClean="0">
                <a:latin typeface="Arial" panose="020B0604020202020204" pitchFamily="34" charset="0"/>
                <a:ea typeface="ＭＳ Ｐゴシック" panose="020B0600070205080204" pitchFamily="34" charset="-128"/>
                <a:cs typeface="Times New Roman" panose="02020603050405020304" pitchFamily="18" charset="0"/>
              </a:rPr>
              <a:t>of problem outcomes.</a:t>
            </a:r>
            <a:r>
              <a:rPr lang="ja-JP" altLang="en-US" sz="1100" smtClean="0">
                <a:latin typeface="Arial" panose="020B0604020202020204" pitchFamily="34" charset="0"/>
                <a:ea typeface="ＭＳ Ｐゴシック" panose="020B0600070205080204" pitchFamily="34" charset="-128"/>
              </a:rPr>
              <a:t>”</a:t>
            </a:r>
            <a:r>
              <a:rPr lang="en-US" altLang="ja-JP" sz="1100" baseline="30000" smtClean="0">
                <a:latin typeface="Arial" panose="020B0604020202020204" pitchFamily="34" charset="0"/>
                <a:ea typeface="ＭＳ Ｐゴシック" panose="020B0600070205080204" pitchFamily="34" charset="-128"/>
                <a:cs typeface="Times New Roman" panose="02020603050405020304" pitchFamily="18" charset="0"/>
              </a:rPr>
              <a:t>15</a:t>
            </a:r>
            <a:endParaRPr lang="en-US" altLang="ja-JP" sz="1100" baseline="30000" smtClean="0">
              <a:ea typeface="ＭＳ Ｐゴシック" panose="020B0600070205080204" pitchFamily="34" charset="-128"/>
              <a:cs typeface="Times New Roman" panose="02020603050405020304" pitchFamily="18" charset="0"/>
            </a:endParaRPr>
          </a:p>
          <a:p>
            <a:pPr>
              <a:spcBef>
                <a:spcPct val="0"/>
              </a:spcBef>
            </a:pPr>
            <a:r>
              <a:rPr lang="en-US" altLang="en-US" sz="1100" smtClean="0">
                <a:latin typeface="Arial" panose="020B0604020202020204" pitchFamily="34" charset="0"/>
                <a:ea typeface="ＭＳ Ｐゴシック" panose="020B0600070205080204" pitchFamily="34" charset="-128"/>
                <a:cs typeface="Times New Roman" panose="02020603050405020304" pitchFamily="18" charset="0"/>
              </a:rPr>
              <a:t> </a:t>
            </a:r>
            <a:endParaRPr lang="en-US" altLang="en-US" sz="1100" smtClean="0">
              <a:ea typeface="ＭＳ Ｐゴシック" panose="020B0600070205080204" pitchFamily="34" charset="-128"/>
              <a:cs typeface="Times New Roman" panose="02020603050405020304" pitchFamily="18" charset="0"/>
            </a:endParaRPr>
          </a:p>
          <a:p>
            <a:pPr>
              <a:spcBef>
                <a:spcPct val="0"/>
              </a:spcBef>
            </a:pPr>
            <a:r>
              <a:rPr lang="en-US" altLang="en-US" sz="1100" smtClean="0">
                <a:latin typeface="Arial" panose="020B0604020202020204" pitchFamily="34" charset="0"/>
                <a:ea typeface="ＭＳ Ｐゴシック" panose="020B0600070205080204" pitchFamily="34" charset="-128"/>
              </a:rPr>
              <a:t>Refer back to the malaria example or to the fish/pond analogy, and ask participants for examples of risk factors.</a:t>
            </a:r>
            <a:r>
              <a:rPr lang="en-US" altLang="en-US" sz="1100" smtClean="0">
                <a:ea typeface="ＭＳ Ｐゴシック" panose="020B0600070205080204" pitchFamily="34" charset="-128"/>
              </a:rPr>
              <a:t> </a:t>
            </a:r>
            <a:endParaRPr lang="en-US" altLang="en-US" sz="100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99980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xfrm>
            <a:off x="1693863" y="696913"/>
            <a:ext cx="3644900" cy="2051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xfrm>
            <a:off x="701675" y="3084513"/>
            <a:ext cx="5607050" cy="4354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rPr>
              <a:t>Ask participants to read the </a:t>
            </a:r>
            <a:r>
              <a:rPr lang="en-US" altLang="en-US" sz="1100" b="1" u="sng" smtClean="0">
                <a:latin typeface="Arial" panose="020B0604020202020204" pitchFamily="34" charset="0"/>
                <a:ea typeface="ＭＳ Ｐゴシック" panose="020B0600070205080204" pitchFamily="34" charset="-128"/>
              </a:rPr>
              <a:t>definition of </a:t>
            </a:r>
            <a:r>
              <a:rPr lang="en-US" altLang="en-US" sz="1100" b="1" i="1" u="sng" smtClean="0">
                <a:latin typeface="Arial" panose="020B0604020202020204" pitchFamily="34" charset="0"/>
                <a:ea typeface="ＭＳ Ｐゴシック" panose="020B0600070205080204" pitchFamily="34" charset="-128"/>
              </a:rPr>
              <a:t>protective factor</a:t>
            </a:r>
            <a:r>
              <a:rPr lang="en-US" altLang="en-US" sz="1100" b="1" u="sng" smtClean="0">
                <a:latin typeface="Arial" panose="020B0604020202020204" pitchFamily="34" charset="0"/>
                <a:ea typeface="ＭＳ Ｐゴシック" panose="020B0600070205080204" pitchFamily="34" charset="-128"/>
              </a:rPr>
              <a:t> </a:t>
            </a:r>
            <a:r>
              <a:rPr lang="en-US" altLang="en-US" sz="1100" smtClean="0">
                <a:latin typeface="Arial" panose="020B0604020202020204" pitchFamily="34" charset="0"/>
                <a:ea typeface="ＭＳ Ｐゴシック" panose="020B0600070205080204" pitchFamily="34" charset="-128"/>
              </a:rPr>
              <a:t>on the slide:</a:t>
            </a:r>
          </a:p>
          <a:p>
            <a:pPr>
              <a:lnSpc>
                <a:spcPct val="115000"/>
              </a:lnSpc>
              <a:spcBef>
                <a:spcPct val="0"/>
              </a:spcBef>
            </a:pPr>
            <a:endParaRPr lang="en-US" altLang="en-US" sz="1100" smtClean="0">
              <a:latin typeface="Arial" panose="020B0604020202020204" pitchFamily="34" charset="0"/>
              <a:ea typeface="ＭＳ Ｐゴシック" panose="020B0600070205080204" pitchFamily="34" charset="-128"/>
            </a:endParaRPr>
          </a:p>
          <a:p>
            <a:pPr>
              <a:lnSpc>
                <a:spcPct val="115000"/>
              </a:lnSpc>
              <a:spcBef>
                <a:spcPct val="0"/>
              </a:spcBef>
            </a:pPr>
            <a:r>
              <a:rPr lang="ja-JP" altLang="en-US" sz="1100" smtClean="0">
                <a:latin typeface="Arial" panose="020B0604020202020204" pitchFamily="34" charset="0"/>
                <a:ea typeface="ＭＳ Ｐゴシック" panose="020B0600070205080204" pitchFamily="34" charset="-128"/>
              </a:rPr>
              <a:t>“</a:t>
            </a:r>
            <a:r>
              <a:rPr lang="en-US" altLang="ja-JP" sz="1100" smtClean="0">
                <a:latin typeface="Arial" panose="020B0604020202020204" pitchFamily="34" charset="0"/>
                <a:ea typeface="Calibri" panose="020F0502020204030204" pitchFamily="34" charset="0"/>
                <a:cs typeface="Arial" panose="020B0604020202020204" pitchFamily="34" charset="0"/>
              </a:rPr>
              <a:t>A characteristic at the individual, family or community level that is associated with a </a:t>
            </a:r>
            <a:r>
              <a:rPr lang="en-US" altLang="ja-JP" sz="1100" i="1" smtClean="0">
                <a:latin typeface="Arial" panose="020B0604020202020204" pitchFamily="34" charset="0"/>
                <a:ea typeface="Calibri" panose="020F0502020204030204" pitchFamily="34" charset="0"/>
                <a:cs typeface="Arial" panose="020B0604020202020204" pitchFamily="34" charset="0"/>
              </a:rPr>
              <a:t>lower likelihood </a:t>
            </a:r>
            <a:r>
              <a:rPr lang="en-US" altLang="ja-JP" sz="1100" smtClean="0">
                <a:latin typeface="Arial" panose="020B0604020202020204" pitchFamily="34" charset="0"/>
                <a:ea typeface="Calibri" panose="020F0502020204030204" pitchFamily="34" charset="0"/>
                <a:cs typeface="Arial" panose="020B0604020202020204" pitchFamily="34" charset="0"/>
              </a:rPr>
              <a:t>of problem outcomes.</a:t>
            </a:r>
            <a:r>
              <a:rPr lang="ja-JP" altLang="en-US" sz="1100" smtClean="0">
                <a:latin typeface="Arial" panose="020B0604020202020204" pitchFamily="34" charset="0"/>
                <a:ea typeface="ＭＳ Ｐゴシック" panose="020B0600070205080204" pitchFamily="34" charset="-128"/>
              </a:rPr>
              <a:t>”</a:t>
            </a:r>
            <a:r>
              <a:rPr lang="en-US" altLang="ja-JP" sz="1100" baseline="30000" smtClean="0">
                <a:latin typeface="Arial" panose="020B0604020202020204" pitchFamily="34" charset="0"/>
                <a:ea typeface="ＭＳ Ｐゴシック" panose="020B0600070205080204" pitchFamily="34" charset="-128"/>
              </a:rPr>
              <a:t>16</a:t>
            </a:r>
          </a:p>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rPr>
              <a:t> </a:t>
            </a:r>
          </a:p>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rPr>
              <a:t>Refer back to the malaria example or to the fish/pond analogy, and ask participants for examples of protective factors.</a:t>
            </a:r>
          </a:p>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rPr>
              <a:t> </a:t>
            </a:r>
          </a:p>
          <a:p>
            <a:pPr>
              <a:lnSpc>
                <a:spcPct val="115000"/>
              </a:lnSpc>
              <a:spcBef>
                <a:spcPct val="0"/>
              </a:spcBef>
            </a:pPr>
            <a:r>
              <a:rPr lang="en-US" altLang="en-US" sz="1100" smtClean="0">
                <a:latin typeface="Arial" panose="020B0604020202020204" pitchFamily="34" charset="0"/>
                <a:ea typeface="ＭＳ Ｐゴシック" panose="020B0600070205080204" pitchFamily="34" charset="-128"/>
              </a:rPr>
              <a:t>Emphasize the following:</a:t>
            </a:r>
          </a:p>
          <a:p>
            <a:pPr>
              <a:spcBef>
                <a:spcPct val="0"/>
              </a:spcBef>
              <a:buFont typeface="Symbol" panose="05050102010706020507" pitchFamily="18" charset="2"/>
              <a:buChar char=""/>
            </a:pPr>
            <a:r>
              <a:rPr lang="en-US" altLang="en-US" sz="1100" smtClean="0">
                <a:latin typeface="Arial" panose="020B0604020202020204" pitchFamily="34" charset="0"/>
                <a:ea typeface="ＭＳ Ｐゴシック" panose="020B0600070205080204" pitchFamily="34" charset="-128"/>
              </a:rPr>
              <a:t>Protective factors can </a:t>
            </a:r>
            <a:r>
              <a:rPr lang="en-US" altLang="en-US" sz="1100" b="1" u="sng" smtClean="0">
                <a:latin typeface="Arial" panose="020B0604020202020204" pitchFamily="34" charset="0"/>
                <a:ea typeface="ＭＳ Ｐゴシック" panose="020B0600070205080204" pitchFamily="34" charset="-128"/>
              </a:rPr>
              <a:t>reduce the negative impact of risk factors</a:t>
            </a:r>
            <a:r>
              <a:rPr lang="en-US" altLang="en-US" sz="1100" smtClean="0">
                <a:latin typeface="Arial" panose="020B0604020202020204" pitchFamily="34" charset="0"/>
                <a:ea typeface="ＭＳ Ｐゴシック" panose="020B0600070205080204" pitchFamily="34" charset="-128"/>
              </a:rPr>
              <a:t>. </a:t>
            </a:r>
          </a:p>
          <a:p>
            <a:pPr>
              <a:spcBef>
                <a:spcPct val="0"/>
              </a:spcBef>
              <a:buFont typeface="Symbol" panose="05050102010706020507" pitchFamily="18" charset="2"/>
              <a:buChar char=""/>
            </a:pPr>
            <a:r>
              <a:rPr lang="en-US" altLang="en-US" sz="1100" b="1" u="sng" smtClean="0">
                <a:latin typeface="Arial" panose="020B0604020202020204" pitchFamily="34" charset="0"/>
                <a:ea typeface="ＭＳ Ｐゴシック" panose="020B0600070205080204" pitchFamily="34" charset="-128"/>
              </a:rPr>
              <a:t>Resilience</a:t>
            </a:r>
            <a:r>
              <a:rPr lang="en-US" altLang="en-US" sz="1100" smtClean="0">
                <a:latin typeface="Arial" panose="020B0604020202020204" pitchFamily="34" charset="0"/>
                <a:ea typeface="ＭＳ Ｐゴシック" panose="020B0600070205080204" pitchFamily="34" charset="-128"/>
              </a:rPr>
              <a:t> is the ability to recover from or adapt to adverse events, and is therefore protective.</a:t>
            </a:r>
          </a:p>
          <a:p>
            <a:pPr>
              <a:spcBef>
                <a:spcPct val="0"/>
              </a:spcBef>
              <a:buFont typeface="Symbol" panose="05050102010706020507" pitchFamily="18" charset="2"/>
              <a:buChar char=""/>
            </a:pPr>
            <a:r>
              <a:rPr lang="en-US" altLang="en-US" sz="1100" b="1" u="sng" smtClean="0">
                <a:latin typeface="Arial" panose="020B0604020202020204" pitchFamily="34" charset="0"/>
                <a:ea typeface="ＭＳ Ｐゴシック" panose="020B0600070205080204" pitchFamily="34" charset="-128"/>
              </a:rPr>
              <a:t>Culture can be a protective factor</a:t>
            </a:r>
            <a:r>
              <a:rPr lang="en-US" altLang="en-US" sz="1100" smtClean="0">
                <a:latin typeface="Arial" panose="020B0604020202020204" pitchFamily="34" charset="0"/>
                <a:ea typeface="ＭＳ Ｐゴシック" panose="020B0600070205080204" pitchFamily="34" charset="-128"/>
              </a:rPr>
              <a:t>. (NOTE: Unlike the definition of risk factor, this definition from the Institute of Medicine does not include a cultural level. But as the trainer, you can add this component when discussing the definition.)</a:t>
            </a:r>
          </a:p>
          <a:p>
            <a:pPr>
              <a:spcBef>
                <a:spcPct val="0"/>
              </a:spcBef>
              <a:buFont typeface="Symbol" panose="05050102010706020507" pitchFamily="18" charset="2"/>
              <a:buChar char=""/>
            </a:pPr>
            <a:r>
              <a:rPr lang="en-US" altLang="en-US" sz="1100" smtClean="0">
                <a:latin typeface="Arial" panose="020B0604020202020204" pitchFamily="34" charset="0"/>
                <a:ea typeface="ＭＳ Ｐゴシック" panose="020B0600070205080204" pitchFamily="34" charset="-128"/>
              </a:rPr>
              <a:t>Prevention is not just about eliminating a negative behavior, it is also about </a:t>
            </a:r>
            <a:r>
              <a:rPr lang="en-US" altLang="en-US" sz="1100" b="1" u="sng" smtClean="0">
                <a:latin typeface="Arial" panose="020B0604020202020204" pitchFamily="34" charset="0"/>
                <a:ea typeface="ＭＳ Ｐゴシック" panose="020B0600070205080204" pitchFamily="34" charset="-128"/>
              </a:rPr>
              <a:t>supporting protective factors and striving to optimize well-being</a:t>
            </a:r>
            <a:r>
              <a:rPr lang="en-US" altLang="en-US" sz="1100" smtClean="0">
                <a:latin typeface="Arial" panose="020B0604020202020204" pitchFamily="34" charset="0"/>
                <a:ea typeface="ＭＳ Ｐゴシック" panose="020B0600070205080204" pitchFamily="34" charset="-128"/>
              </a:rPr>
              <a:t>.</a:t>
            </a:r>
            <a:r>
              <a:rPr lang="en-US" altLang="en-US" sz="1100" smtClean="0">
                <a:latin typeface="Arial" panose="020B0604020202020204" pitchFamily="34" charset="0"/>
                <a:ea typeface="ＭＳ Ｐゴシック" panose="020B0600070205080204" pitchFamily="34" charset="-128"/>
                <a:cs typeface="Arial" panose="020B0604020202020204" pitchFamily="34" charset="0"/>
              </a:rPr>
              <a:t> </a:t>
            </a:r>
            <a:endParaRPr lang="en-US" altLang="en-US" sz="100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78238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TextEdit="1"/>
          </p:cNvSpPr>
          <p:nvPr>
            <p:ph type="sldImg"/>
          </p:nvPr>
        </p:nvSpPr>
        <p:spPr bwMode="auto">
          <a:xfrm>
            <a:off x="1676400" y="460375"/>
            <a:ext cx="3648075" cy="2052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Rectangle 3"/>
          <p:cNvSpPr>
            <a:spLocks noGrp="1"/>
          </p:cNvSpPr>
          <p:nvPr>
            <p:ph type="body" idx="1"/>
          </p:nvPr>
        </p:nvSpPr>
        <p:spPr bwMode="auto">
          <a:xfrm>
            <a:off x="701675" y="2728913"/>
            <a:ext cx="5607050" cy="6100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smtClean="0">
                <a:latin typeface="Arial" panose="020B0604020202020204" pitchFamily="34" charset="0"/>
                <a:ea typeface="ＭＳ Ｐゴシック" panose="020B0600070205080204" pitchFamily="34" charset="-128"/>
              </a:rPr>
              <a:t>Point out to participants that the graphic on this slide shows the </a:t>
            </a:r>
            <a:r>
              <a:rPr lang="en-US" altLang="en-US" sz="1100" b="1" u="sng" smtClean="0">
                <a:latin typeface="Arial" panose="020B0604020202020204" pitchFamily="34" charset="0"/>
                <a:ea typeface="ＭＳ Ｐゴシック" panose="020B0600070205080204" pitchFamily="34" charset="-128"/>
              </a:rPr>
              <a:t>different contexts that have an influence on people</a:t>
            </a:r>
            <a:r>
              <a:rPr lang="ja-JP" altLang="en-US" sz="1100" b="1" u="sng" smtClean="0">
                <a:latin typeface="Arial" panose="020B0604020202020204" pitchFamily="34" charset="0"/>
                <a:ea typeface="ＭＳ Ｐゴシック" panose="020B0600070205080204" pitchFamily="34" charset="-128"/>
              </a:rPr>
              <a:t>’</a:t>
            </a:r>
            <a:r>
              <a:rPr lang="en-US" altLang="ja-JP" sz="1100" b="1" u="sng" smtClean="0">
                <a:latin typeface="Arial" panose="020B0604020202020204" pitchFamily="34" charset="0"/>
                <a:ea typeface="Calibri" panose="020F0502020204030204" pitchFamily="34" charset="0"/>
                <a:cs typeface="Times New Roman" panose="02020603050405020304" pitchFamily="18" charset="0"/>
              </a:rPr>
              <a:t>s health: individual, family, community (including school or work), and society</a:t>
            </a:r>
            <a:r>
              <a:rPr lang="en-US" altLang="ja-JP" sz="1100" smtClean="0">
                <a:latin typeface="Arial" panose="020B0604020202020204" pitchFamily="34" charset="0"/>
                <a:ea typeface="Calibri" panose="020F0502020204030204" pitchFamily="34" charset="0"/>
                <a:cs typeface="Times New Roman" panose="02020603050405020304" pitchFamily="18" charset="0"/>
              </a:rPr>
              <a:t>.</a:t>
            </a:r>
            <a:r>
              <a:rPr lang="en-US" altLang="ja-JP" sz="1100" baseline="30000" smtClean="0">
                <a:latin typeface="Arial" panose="020B0604020202020204" pitchFamily="34" charset="0"/>
                <a:ea typeface="Calibri" panose="020F0502020204030204" pitchFamily="34" charset="0"/>
                <a:cs typeface="Times New Roman" panose="02020603050405020304" pitchFamily="18" charset="0"/>
              </a:rPr>
              <a:t>17</a:t>
            </a:r>
            <a:r>
              <a:rPr lang="en-US" altLang="ja-JP" sz="1100" i="1" smtClean="0">
                <a:latin typeface="Arial" panose="020B0604020202020204" pitchFamily="34" charset="0"/>
                <a:ea typeface="Calibri" panose="020F0502020204030204" pitchFamily="34" charset="0"/>
                <a:cs typeface="Times New Roman" panose="02020603050405020304" pitchFamily="18" charset="0"/>
              </a:rPr>
              <a:t> </a:t>
            </a:r>
            <a:r>
              <a:rPr lang="en-US" altLang="ja-JP" sz="1100" smtClean="0">
                <a:latin typeface="Arial" panose="020B0604020202020204" pitchFamily="34" charset="0"/>
                <a:ea typeface="Calibri" panose="020F0502020204030204" pitchFamily="34" charset="0"/>
                <a:cs typeface="Times New Roman" panose="02020603050405020304" pitchFamily="18" charset="0"/>
              </a:rPr>
              <a:t>(Some participants may be more familiar with the term </a:t>
            </a:r>
            <a:r>
              <a:rPr lang="en-US" altLang="ja-JP" sz="1100" i="1" smtClean="0">
                <a:latin typeface="Arial" panose="020B0604020202020204" pitchFamily="34" charset="0"/>
                <a:ea typeface="Calibri" panose="020F0502020204030204" pitchFamily="34" charset="0"/>
                <a:cs typeface="Times New Roman" panose="02020603050405020304" pitchFamily="18" charset="0"/>
              </a:rPr>
              <a:t>domains</a:t>
            </a:r>
            <a:r>
              <a:rPr lang="en-US" altLang="ja-JP" sz="1100" smtClean="0">
                <a:latin typeface="Arial" panose="020B0604020202020204" pitchFamily="34" charset="0"/>
                <a:ea typeface="Calibri" panose="020F0502020204030204" pitchFamily="34" charset="0"/>
                <a:cs typeface="Times New Roman" panose="02020603050405020304" pitchFamily="18" charset="0"/>
              </a:rPr>
              <a:t>, which refers to essentially the same idea.)</a:t>
            </a:r>
            <a:endParaRPr lang="en-US" altLang="ja-JP" sz="1100" smtClean="0">
              <a:ea typeface="Calibri" panose="020F0502020204030204" pitchFamily="34" charset="0"/>
              <a:cs typeface="Times New Roman" panose="02020603050405020304" pitchFamily="18" charset="0"/>
            </a:endParaRPr>
          </a:p>
          <a:p>
            <a:pPr>
              <a:spcBef>
                <a:spcPct val="0"/>
              </a:spcBef>
            </a:pPr>
            <a:r>
              <a:rPr lang="en-US" altLang="en-US" sz="1100" smtClean="0">
                <a:latin typeface="Arial" panose="020B0604020202020204" pitchFamily="34" charset="0"/>
                <a:ea typeface="Calibri" panose="020F0502020204030204" pitchFamily="34" charset="0"/>
                <a:cs typeface="Times New Roman" panose="02020603050405020304" pitchFamily="18" charset="0"/>
              </a:rPr>
              <a:t> </a:t>
            </a:r>
            <a:endParaRPr lang="en-US" altLang="en-US" sz="1100" smtClean="0">
              <a:ea typeface="Calibri" panose="020F0502020204030204" pitchFamily="34" charset="0"/>
              <a:cs typeface="Times New Roman" panose="02020603050405020304" pitchFamily="18" charset="0"/>
            </a:endParaRPr>
          </a:p>
          <a:p>
            <a:pPr>
              <a:spcBef>
                <a:spcPct val="0"/>
              </a:spcBef>
            </a:pPr>
            <a:r>
              <a:rPr lang="en-US" altLang="en-US" sz="1100" smtClean="0">
                <a:latin typeface="Arial" panose="020B0604020202020204" pitchFamily="34" charset="0"/>
                <a:ea typeface="Calibri" panose="020F0502020204030204" pitchFamily="34" charset="0"/>
                <a:cs typeface="Times New Roman" panose="02020603050405020304" pitchFamily="18" charset="0"/>
              </a:rPr>
              <a:t>Make the following points that connect to risk and protective factors:</a:t>
            </a:r>
            <a:endParaRPr lang="en-US" altLang="en-US" sz="1100" smtClean="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b="1" u="sng" smtClean="0">
                <a:latin typeface="Arial" panose="020B0604020202020204" pitchFamily="34" charset="0"/>
                <a:ea typeface="Calibri" panose="020F0502020204030204" pitchFamily="34" charset="0"/>
                <a:cs typeface="Times New Roman" panose="02020603050405020304" pitchFamily="18" charset="0"/>
              </a:rPr>
              <a:t>Individuals have biological and psychological characteristics </a:t>
            </a:r>
            <a:r>
              <a:rPr lang="en-US" altLang="en-US" sz="1100" smtClean="0">
                <a:latin typeface="Arial" panose="020B0604020202020204" pitchFamily="34" charset="0"/>
                <a:ea typeface="Calibri" panose="020F0502020204030204" pitchFamily="34" charset="0"/>
                <a:cs typeface="Times New Roman" panose="02020603050405020304" pitchFamily="18" charset="0"/>
              </a:rPr>
              <a:t>that put them at risk for, or protect them from, mental, emotional, and behavioral problems. For example, some risk factors include genetic predisposition to addiction or exposure to alcohol prenatally. Protective factors include positive self-image, self-control, and social competence.</a:t>
            </a:r>
            <a:endParaRPr lang="en-US" altLang="en-US" sz="1100" smtClean="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smtClean="0">
                <a:latin typeface="Arial" panose="020B0604020202020204" pitchFamily="34" charset="0"/>
                <a:ea typeface="Calibri" panose="020F0502020204030204" pitchFamily="34" charset="0"/>
                <a:cs typeface="Times New Roman" panose="02020603050405020304" pitchFamily="18" charset="0"/>
              </a:rPr>
              <a:t>Individuals don</a:t>
            </a:r>
            <a:r>
              <a:rPr lang="ja-JP" altLang="en-US" sz="1100" smtClean="0">
                <a:latin typeface="Arial" panose="020B0604020202020204" pitchFamily="34" charset="0"/>
                <a:ea typeface="ＭＳ Ｐゴシック" panose="020B0600070205080204" pitchFamily="34" charset="-128"/>
              </a:rPr>
              <a:t>’</a:t>
            </a:r>
            <a:r>
              <a:rPr lang="en-US" altLang="ja-JP" sz="1100" smtClean="0">
                <a:latin typeface="Arial" panose="020B0604020202020204" pitchFamily="34" charset="0"/>
                <a:ea typeface="ＭＳ Ｐゴシック" panose="020B0600070205080204" pitchFamily="34" charset="-128"/>
              </a:rPr>
              <a:t>t exist in isolation. They are part of families, communities, and society. Within each of these contexts, there exists a variety of risk and protective factors:</a:t>
            </a:r>
            <a:endParaRPr lang="en-US" altLang="ja-JP" sz="1100" smtClean="0">
              <a:ea typeface="ＭＳ Ｐゴシック" panose="020B0600070205080204" pitchFamily="34" charset="-128"/>
            </a:endParaRPr>
          </a:p>
          <a:p>
            <a:pPr>
              <a:spcBef>
                <a:spcPct val="0"/>
              </a:spcBef>
              <a:buFont typeface="Lucida Grande" charset="0"/>
              <a:buChar char="-"/>
            </a:pPr>
            <a:r>
              <a:rPr lang="en-US" altLang="en-US" sz="1100" b="1" u="sng" smtClean="0">
                <a:latin typeface="Arial" panose="020B0604020202020204" pitchFamily="34" charset="0"/>
                <a:ea typeface="ＭＳ Ｐゴシック" panose="020B0600070205080204" pitchFamily="34" charset="-128"/>
              </a:rPr>
              <a:t>Within families</a:t>
            </a:r>
            <a:r>
              <a:rPr lang="en-US" altLang="en-US" sz="1100" smtClean="0">
                <a:latin typeface="Arial" panose="020B0604020202020204" pitchFamily="34" charset="0"/>
                <a:ea typeface="ＭＳ Ｐゴシック" panose="020B0600070205080204" pitchFamily="34" charset="-128"/>
              </a:rPr>
              <a:t>, examples of risk factors include child abuse and maltreatment, inadequate supervision, parents who use drugs and alcohol or who suffer from mental illness. A protective factor would be parental involvement. </a:t>
            </a:r>
            <a:endParaRPr lang="en-US" altLang="en-US" sz="1100" smtClean="0">
              <a:ea typeface="ＭＳ Ｐゴシック" panose="020B0600070205080204" pitchFamily="34" charset="-128"/>
            </a:endParaRPr>
          </a:p>
          <a:p>
            <a:pPr>
              <a:spcBef>
                <a:spcPct val="0"/>
              </a:spcBef>
              <a:buFont typeface="Lucida Grande" charset="0"/>
              <a:buChar char="-"/>
            </a:pPr>
            <a:r>
              <a:rPr lang="en-US" altLang="en-US" sz="1100" b="1" u="sng" smtClean="0">
                <a:latin typeface="Arial" panose="020B0604020202020204" pitchFamily="34" charset="0"/>
                <a:ea typeface="ＭＳ Ｐゴシック" panose="020B0600070205080204" pitchFamily="34" charset="-128"/>
              </a:rPr>
              <a:t>Within communities</a:t>
            </a:r>
            <a:r>
              <a:rPr lang="en-US" altLang="en-US" sz="1100" smtClean="0">
                <a:latin typeface="Arial" panose="020B0604020202020204" pitchFamily="34" charset="0"/>
                <a:ea typeface="ＭＳ Ｐゴシック" panose="020B0600070205080204" pitchFamily="34" charset="-128"/>
              </a:rPr>
              <a:t>, examples of risk factors include neighborhood poverty and violence. Protective factors might include availability of afterschool activities or positive relationships with adult mentors in the community.</a:t>
            </a:r>
            <a:endParaRPr lang="en-US" altLang="en-US" sz="1100" smtClean="0">
              <a:ea typeface="ＭＳ Ｐゴシック" panose="020B0600070205080204" pitchFamily="34" charset="-128"/>
            </a:endParaRPr>
          </a:p>
          <a:p>
            <a:pPr>
              <a:spcBef>
                <a:spcPct val="0"/>
              </a:spcBef>
              <a:buFont typeface="Lucida Grande" charset="0"/>
              <a:buChar char="-"/>
            </a:pPr>
            <a:r>
              <a:rPr lang="en-US" altLang="en-US" sz="1100" b="1" u="sng" smtClean="0">
                <a:latin typeface="Arial" panose="020B0604020202020204" pitchFamily="34" charset="0"/>
                <a:ea typeface="ＭＳ Ｐゴシック" panose="020B0600070205080204" pitchFamily="34" charset="-128"/>
              </a:rPr>
              <a:t>Within society</a:t>
            </a:r>
            <a:r>
              <a:rPr lang="en-US" altLang="en-US" sz="1100" smtClean="0">
                <a:latin typeface="Arial" panose="020B0604020202020204" pitchFamily="34" charset="0"/>
                <a:ea typeface="ＭＳ Ｐゴシック" panose="020B0600070205080204" pitchFamily="34" charset="-128"/>
              </a:rPr>
              <a:t>, examples of risk factors include norms and laws favorable to substance use, as well as racism and/or lack of economic opportunity. Protective factors include policies limiting availability of substances and laws protecting marginalized populations such as LGBT youth.</a:t>
            </a:r>
            <a:endParaRPr lang="en-US" altLang="en-US" sz="1100" smtClean="0">
              <a:ea typeface="ＭＳ Ｐゴシック" panose="020B0600070205080204" pitchFamily="34" charset="-128"/>
            </a:endParaRPr>
          </a:p>
          <a:p>
            <a:pPr>
              <a:spcBef>
                <a:spcPct val="0"/>
              </a:spcBef>
              <a:buFont typeface="Lucida Grande" charset="0"/>
              <a:buChar char="-"/>
            </a:pP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Make these conclusions:</a:t>
            </a:r>
            <a:endParaRPr lang="en-US" altLang="en-US" sz="1100" smtClean="0">
              <a:ea typeface="ＭＳ Ｐゴシック" panose="020B0600070205080204" pitchFamily="34" charset="-128"/>
            </a:endParaRPr>
          </a:p>
          <a:p>
            <a:pPr>
              <a:spcBef>
                <a:spcPct val="0"/>
              </a:spcBef>
              <a:buFont typeface="Symbol" panose="05050102010706020507" pitchFamily="18" charset="2"/>
              <a:buChar char=""/>
            </a:pPr>
            <a:r>
              <a:rPr lang="en-US" altLang="en-US" sz="1100" smtClean="0">
                <a:latin typeface="Arial" panose="020B0604020202020204" pitchFamily="34" charset="0"/>
                <a:ea typeface="ＭＳ Ｐゴシック" panose="020B0600070205080204" pitchFamily="34" charset="-128"/>
              </a:rPr>
              <a:t>Since multiple contexts influence people</a:t>
            </a:r>
            <a:r>
              <a:rPr lang="ja-JP" altLang="en-US" sz="1100" smtClean="0">
                <a:latin typeface="Arial" panose="020B0604020202020204" pitchFamily="34" charset="0"/>
                <a:ea typeface="ＭＳ Ｐゴシック" panose="020B0600070205080204" pitchFamily="34" charset="-128"/>
              </a:rPr>
              <a:t>’</a:t>
            </a:r>
            <a:r>
              <a:rPr lang="en-US" altLang="ja-JP" sz="1100" smtClean="0">
                <a:latin typeface="Arial" panose="020B0604020202020204" pitchFamily="34" charset="0"/>
                <a:ea typeface="ＭＳ Ｐゴシック" panose="020B0600070205080204" pitchFamily="34" charset="-128"/>
              </a:rPr>
              <a:t>s lives, </a:t>
            </a:r>
            <a:r>
              <a:rPr lang="en-US" altLang="ja-JP" sz="1100" b="1" u="sng" smtClean="0">
                <a:latin typeface="Arial" panose="020B0604020202020204" pitchFamily="34" charset="0"/>
                <a:ea typeface="ＭＳ Ｐゴシック" panose="020B0600070205080204" pitchFamily="34" charset="-128"/>
              </a:rPr>
              <a:t>multiple interventions </a:t>
            </a:r>
            <a:r>
              <a:rPr lang="en-US" altLang="ja-JP" sz="1100" smtClean="0">
                <a:latin typeface="Arial" panose="020B0604020202020204" pitchFamily="34" charset="0"/>
                <a:ea typeface="ＭＳ Ｐゴシック" panose="020B0600070205080204" pitchFamily="34" charset="-128"/>
              </a:rPr>
              <a:t>are necessary to reduce substance abuse and to promote emotional well-being. </a:t>
            </a:r>
          </a:p>
          <a:p>
            <a:pPr>
              <a:spcBef>
                <a:spcPct val="0"/>
              </a:spcBef>
              <a:buFont typeface="Symbol" panose="05050102010706020507" pitchFamily="18" charset="2"/>
              <a:buChar char=""/>
            </a:pPr>
            <a:r>
              <a:rPr lang="en-US" altLang="en-US" sz="1100" smtClean="0">
                <a:latin typeface="Arial" panose="020B0604020202020204" pitchFamily="34" charset="0"/>
                <a:ea typeface="ＭＳ Ｐゴシック" panose="020B0600070205080204" pitchFamily="34" charset="-128"/>
              </a:rPr>
              <a:t>Since multiple contexts influence health and well-being, it</a:t>
            </a:r>
            <a:r>
              <a:rPr lang="ja-JP" altLang="en-US" sz="1100" smtClean="0">
                <a:latin typeface="Arial" panose="020B0604020202020204" pitchFamily="34" charset="0"/>
                <a:ea typeface="ＭＳ Ｐゴシック" panose="020B0600070205080204" pitchFamily="34" charset="-128"/>
              </a:rPr>
              <a:t>’</a:t>
            </a:r>
            <a:r>
              <a:rPr lang="en-US" altLang="ja-JP" sz="1100" smtClean="0">
                <a:latin typeface="Arial" panose="020B0604020202020204" pitchFamily="34" charset="0"/>
                <a:ea typeface="ＭＳ Ｐゴシック" panose="020B0600070205080204" pitchFamily="34" charset="-128"/>
              </a:rPr>
              <a:t>s important to </a:t>
            </a:r>
            <a:r>
              <a:rPr lang="en-US" altLang="ja-JP" sz="1100" b="1" u="sng" smtClean="0">
                <a:latin typeface="Arial" panose="020B0604020202020204" pitchFamily="34" charset="0"/>
                <a:ea typeface="ＭＳ Ｐゴシック" panose="020B0600070205080204" pitchFamily="34" charset="-128"/>
              </a:rPr>
              <a:t>collaborate</a:t>
            </a:r>
            <a:r>
              <a:rPr lang="en-US" altLang="ja-JP" sz="1100" b="1" smtClean="0">
                <a:latin typeface="Arial" panose="020B0604020202020204" pitchFamily="34" charset="0"/>
                <a:ea typeface="ＭＳ Ｐゴシック" panose="020B0600070205080204" pitchFamily="34" charset="-128"/>
              </a:rPr>
              <a:t> </a:t>
            </a:r>
            <a:r>
              <a:rPr lang="en-US" altLang="ja-JP" sz="1100" smtClean="0">
                <a:latin typeface="Arial" panose="020B0604020202020204" pitchFamily="34" charset="0"/>
                <a:ea typeface="ＭＳ Ｐゴシック" panose="020B0600070205080204" pitchFamily="34" charset="-128"/>
              </a:rPr>
              <a:t>with professionals in different sectors of the community, such as education, justice, and law enforcement.</a:t>
            </a:r>
          </a:p>
          <a:p>
            <a:pPr>
              <a:spcBef>
                <a:spcPct val="0"/>
              </a:spcBef>
            </a:pPr>
            <a:r>
              <a:rPr lang="en-US" altLang="en-US" sz="1100" smtClean="0">
                <a:latin typeface="Arial" panose="020B0604020202020204" pitchFamily="34" charset="0"/>
                <a:ea typeface="ＭＳ Ｐゴシック" panose="020B0600070205080204" pitchFamily="34" charset="-128"/>
              </a:rPr>
              <a:t> </a:t>
            </a:r>
            <a:endParaRPr lang="en-US" altLang="en-US" sz="1100" smtClean="0">
              <a:ea typeface="ＭＳ Ｐゴシック" panose="020B0600070205080204" pitchFamily="34" charset="-128"/>
            </a:endParaRPr>
          </a:p>
          <a:p>
            <a:pPr>
              <a:spcBef>
                <a:spcPct val="0"/>
              </a:spcBef>
            </a:pPr>
            <a:r>
              <a:rPr lang="en-US" altLang="en-US" sz="1100" smtClean="0">
                <a:latin typeface="Arial" panose="020B0604020202020204" pitchFamily="34" charset="0"/>
                <a:ea typeface="ＭＳ Ｐゴシック" panose="020B0600070205080204" pitchFamily="34" charset="-128"/>
              </a:rPr>
              <a:t>Ask participants for some examples of substance abuse prevention interventions in these different contexts.</a:t>
            </a:r>
            <a:endParaRPr lang="en-US" altLang="en-US" sz="1100" smtClean="0">
              <a:ea typeface="ＭＳ Ｐゴシック" panose="020B0600070205080204" pitchFamily="34" charset="-128"/>
            </a:endParaRPr>
          </a:p>
        </p:txBody>
      </p:sp>
    </p:spTree>
    <p:extLst>
      <p:ext uri="{BB962C8B-B14F-4D97-AF65-F5344CB8AC3E}">
        <p14:creationId xmlns:p14="http://schemas.microsoft.com/office/powerpoint/2010/main" val="3132909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1000">
                <a:solidFill>
                  <a:schemeClr val="tx1"/>
                </a:solidFill>
                <a:latin typeface="Arial" panose="020B0604020202020204" pitchFamily="34" charset="0"/>
              </a:defRPr>
            </a:lvl1pPr>
            <a:lvl2pPr marL="742950" indent="-285750" defTabSz="966788" eaLnBrk="0" hangingPunct="0">
              <a:defRPr sz="1000">
                <a:solidFill>
                  <a:schemeClr val="tx1"/>
                </a:solidFill>
                <a:latin typeface="Arial" panose="020B0604020202020204" pitchFamily="34" charset="0"/>
              </a:defRPr>
            </a:lvl2pPr>
            <a:lvl3pPr marL="1143000" indent="-228600" defTabSz="966788" eaLnBrk="0" hangingPunct="0">
              <a:defRPr sz="1000">
                <a:solidFill>
                  <a:schemeClr val="tx1"/>
                </a:solidFill>
                <a:latin typeface="Arial" panose="020B0604020202020204" pitchFamily="34" charset="0"/>
              </a:defRPr>
            </a:lvl3pPr>
            <a:lvl4pPr marL="1600200" indent="-228600" defTabSz="966788" eaLnBrk="0" hangingPunct="0">
              <a:defRPr sz="1000">
                <a:solidFill>
                  <a:schemeClr val="tx1"/>
                </a:solidFill>
                <a:latin typeface="Arial" panose="020B0604020202020204" pitchFamily="34" charset="0"/>
              </a:defRPr>
            </a:lvl4pPr>
            <a:lvl5pPr marL="2057400" indent="-228600" defTabSz="966788" eaLnBrk="0" hangingPunct="0">
              <a:defRPr sz="1000">
                <a:solidFill>
                  <a:schemeClr val="tx1"/>
                </a:solidFill>
                <a:latin typeface="Arial" panose="020B0604020202020204" pitchFamily="34" charset="0"/>
              </a:defRPr>
            </a:lvl5pPr>
            <a:lvl6pPr marL="2514600" indent="-228600" algn="ctr" defTabSz="966788"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defTabSz="966788"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defTabSz="966788"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defTabSz="966788"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fld id="{89A4DDAD-D675-49D5-8014-CFF9DF15AF9C}" type="slidenum">
              <a:rPr lang="en-US" altLang="en-US" sz="1300"/>
              <a:pPr eaLnBrk="1" hangingPunct="1"/>
              <a:t>34</a:t>
            </a:fld>
            <a:endParaRPr lang="en-US" altLang="en-US" sz="13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222143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1000">
                <a:solidFill>
                  <a:schemeClr val="tx1"/>
                </a:solidFill>
                <a:latin typeface="Arial" panose="020B0604020202020204" pitchFamily="34" charset="0"/>
              </a:defRPr>
            </a:lvl1pPr>
            <a:lvl2pPr marL="742950" indent="-285750" defTabSz="966788" eaLnBrk="0" hangingPunct="0">
              <a:defRPr sz="1000">
                <a:solidFill>
                  <a:schemeClr val="tx1"/>
                </a:solidFill>
                <a:latin typeface="Arial" panose="020B0604020202020204" pitchFamily="34" charset="0"/>
              </a:defRPr>
            </a:lvl2pPr>
            <a:lvl3pPr marL="1143000" indent="-228600" defTabSz="966788" eaLnBrk="0" hangingPunct="0">
              <a:defRPr sz="1000">
                <a:solidFill>
                  <a:schemeClr val="tx1"/>
                </a:solidFill>
                <a:latin typeface="Arial" panose="020B0604020202020204" pitchFamily="34" charset="0"/>
              </a:defRPr>
            </a:lvl3pPr>
            <a:lvl4pPr marL="1600200" indent="-228600" defTabSz="966788" eaLnBrk="0" hangingPunct="0">
              <a:defRPr sz="1000">
                <a:solidFill>
                  <a:schemeClr val="tx1"/>
                </a:solidFill>
                <a:latin typeface="Arial" panose="020B0604020202020204" pitchFamily="34" charset="0"/>
              </a:defRPr>
            </a:lvl4pPr>
            <a:lvl5pPr marL="2057400" indent="-228600" defTabSz="966788" eaLnBrk="0" hangingPunct="0">
              <a:defRPr sz="1000">
                <a:solidFill>
                  <a:schemeClr val="tx1"/>
                </a:solidFill>
                <a:latin typeface="Arial" panose="020B0604020202020204" pitchFamily="34" charset="0"/>
              </a:defRPr>
            </a:lvl5pPr>
            <a:lvl6pPr marL="2514600" indent="-228600" algn="ctr" defTabSz="966788"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defTabSz="966788"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defTabSz="966788"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defTabSz="966788"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fld id="{7D64B8E6-C8D1-498C-B3C7-2D0142E8B50E}" type="slidenum">
              <a:rPr lang="en-US" altLang="en-US" sz="1300"/>
              <a:pPr eaLnBrk="1" hangingPunct="1"/>
              <a:t>35</a:t>
            </a:fld>
            <a:endParaRPr lang="en-US" altLang="en-US" sz="13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3671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9518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1000">
                <a:solidFill>
                  <a:schemeClr val="tx1"/>
                </a:solidFill>
                <a:latin typeface="Arial" panose="020B0604020202020204" pitchFamily="34" charset="0"/>
              </a:defRPr>
            </a:lvl1pPr>
            <a:lvl2pPr marL="742950" indent="-285750" defTabSz="966788" eaLnBrk="0" hangingPunct="0">
              <a:defRPr sz="1000">
                <a:solidFill>
                  <a:schemeClr val="tx1"/>
                </a:solidFill>
                <a:latin typeface="Arial" panose="020B0604020202020204" pitchFamily="34" charset="0"/>
              </a:defRPr>
            </a:lvl2pPr>
            <a:lvl3pPr marL="1143000" indent="-228600" defTabSz="966788" eaLnBrk="0" hangingPunct="0">
              <a:defRPr sz="1000">
                <a:solidFill>
                  <a:schemeClr val="tx1"/>
                </a:solidFill>
                <a:latin typeface="Arial" panose="020B0604020202020204" pitchFamily="34" charset="0"/>
              </a:defRPr>
            </a:lvl3pPr>
            <a:lvl4pPr marL="1600200" indent="-228600" defTabSz="966788" eaLnBrk="0" hangingPunct="0">
              <a:defRPr sz="1000">
                <a:solidFill>
                  <a:schemeClr val="tx1"/>
                </a:solidFill>
                <a:latin typeface="Arial" panose="020B0604020202020204" pitchFamily="34" charset="0"/>
              </a:defRPr>
            </a:lvl4pPr>
            <a:lvl5pPr marL="2057400" indent="-228600" defTabSz="966788" eaLnBrk="0" hangingPunct="0">
              <a:defRPr sz="1000">
                <a:solidFill>
                  <a:schemeClr val="tx1"/>
                </a:solidFill>
                <a:latin typeface="Arial" panose="020B0604020202020204" pitchFamily="34" charset="0"/>
              </a:defRPr>
            </a:lvl5pPr>
            <a:lvl6pPr marL="2514600" indent="-228600" algn="ctr" defTabSz="966788"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defTabSz="966788"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defTabSz="966788"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defTabSz="966788"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fld id="{F76E3F48-41F1-41A2-A602-9DF9AE444DCF}" type="slidenum">
              <a:rPr lang="en-US" altLang="en-US" sz="1300"/>
              <a:pPr eaLnBrk="1" hangingPunct="1"/>
              <a:t>36</a:t>
            </a:fld>
            <a:endParaRPr lang="en-US" altLang="en-US" sz="13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88440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1000">
                <a:solidFill>
                  <a:schemeClr val="tx1"/>
                </a:solidFill>
                <a:latin typeface="Arial" panose="020B0604020202020204" pitchFamily="34" charset="0"/>
              </a:defRPr>
            </a:lvl1pPr>
            <a:lvl2pPr marL="742950" indent="-285750" defTabSz="966788" eaLnBrk="0" hangingPunct="0">
              <a:defRPr sz="1000">
                <a:solidFill>
                  <a:schemeClr val="tx1"/>
                </a:solidFill>
                <a:latin typeface="Arial" panose="020B0604020202020204" pitchFamily="34" charset="0"/>
              </a:defRPr>
            </a:lvl2pPr>
            <a:lvl3pPr marL="1143000" indent="-228600" defTabSz="966788" eaLnBrk="0" hangingPunct="0">
              <a:defRPr sz="1000">
                <a:solidFill>
                  <a:schemeClr val="tx1"/>
                </a:solidFill>
                <a:latin typeface="Arial" panose="020B0604020202020204" pitchFamily="34" charset="0"/>
              </a:defRPr>
            </a:lvl3pPr>
            <a:lvl4pPr marL="1600200" indent="-228600" defTabSz="966788" eaLnBrk="0" hangingPunct="0">
              <a:defRPr sz="1000">
                <a:solidFill>
                  <a:schemeClr val="tx1"/>
                </a:solidFill>
                <a:latin typeface="Arial" panose="020B0604020202020204" pitchFamily="34" charset="0"/>
              </a:defRPr>
            </a:lvl4pPr>
            <a:lvl5pPr marL="2057400" indent="-228600" defTabSz="966788" eaLnBrk="0" hangingPunct="0">
              <a:defRPr sz="1000">
                <a:solidFill>
                  <a:schemeClr val="tx1"/>
                </a:solidFill>
                <a:latin typeface="Arial" panose="020B0604020202020204" pitchFamily="34" charset="0"/>
              </a:defRPr>
            </a:lvl5pPr>
            <a:lvl6pPr marL="2514600" indent="-228600" algn="ctr" defTabSz="966788"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defTabSz="966788"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defTabSz="966788"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defTabSz="966788"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fld id="{82A21423-7E99-403B-A3E9-E5B5F61C4A73}" type="slidenum">
              <a:rPr lang="en-US" altLang="en-US" sz="1300"/>
              <a:pPr eaLnBrk="1" hangingPunct="1"/>
              <a:t>37</a:t>
            </a:fld>
            <a:endParaRPr lang="en-US" altLang="en-US" sz="13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159551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73739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1000">
                <a:solidFill>
                  <a:schemeClr val="tx1"/>
                </a:solidFill>
                <a:latin typeface="Arial" panose="020B0604020202020204" pitchFamily="34" charset="0"/>
              </a:defRPr>
            </a:lvl1pPr>
            <a:lvl2pPr marL="742950" indent="-285750" defTabSz="966788" eaLnBrk="0" hangingPunct="0">
              <a:defRPr sz="1000">
                <a:solidFill>
                  <a:schemeClr val="tx1"/>
                </a:solidFill>
                <a:latin typeface="Arial" panose="020B0604020202020204" pitchFamily="34" charset="0"/>
              </a:defRPr>
            </a:lvl2pPr>
            <a:lvl3pPr marL="1143000" indent="-228600" defTabSz="966788" eaLnBrk="0" hangingPunct="0">
              <a:defRPr sz="1000">
                <a:solidFill>
                  <a:schemeClr val="tx1"/>
                </a:solidFill>
                <a:latin typeface="Arial" panose="020B0604020202020204" pitchFamily="34" charset="0"/>
              </a:defRPr>
            </a:lvl3pPr>
            <a:lvl4pPr marL="1600200" indent="-228600" defTabSz="966788" eaLnBrk="0" hangingPunct="0">
              <a:defRPr sz="1000">
                <a:solidFill>
                  <a:schemeClr val="tx1"/>
                </a:solidFill>
                <a:latin typeface="Arial" panose="020B0604020202020204" pitchFamily="34" charset="0"/>
              </a:defRPr>
            </a:lvl4pPr>
            <a:lvl5pPr marL="2057400" indent="-228600" defTabSz="966788" eaLnBrk="0" hangingPunct="0">
              <a:defRPr sz="1000">
                <a:solidFill>
                  <a:schemeClr val="tx1"/>
                </a:solidFill>
                <a:latin typeface="Arial" panose="020B0604020202020204" pitchFamily="34" charset="0"/>
              </a:defRPr>
            </a:lvl5pPr>
            <a:lvl6pPr marL="2514600" indent="-228600" algn="ctr" defTabSz="966788"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defTabSz="966788"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defTabSz="966788"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defTabSz="966788"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fld id="{B92E4F0F-0049-40F2-93E2-E184A4BECF2C}" type="slidenum">
              <a:rPr lang="en-US" altLang="en-US" sz="1300"/>
              <a:pPr eaLnBrk="1" hangingPunct="1"/>
              <a:t>43</a:t>
            </a:fld>
            <a:endParaRPr lang="en-US" altLang="en-US" sz="13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274951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1000">
                <a:solidFill>
                  <a:schemeClr val="tx1"/>
                </a:solidFill>
                <a:latin typeface="Arial" panose="020B0604020202020204" pitchFamily="34" charset="0"/>
              </a:defRPr>
            </a:lvl1pPr>
            <a:lvl2pPr marL="742950" indent="-285750" defTabSz="966788" eaLnBrk="0" hangingPunct="0">
              <a:defRPr sz="1000">
                <a:solidFill>
                  <a:schemeClr val="tx1"/>
                </a:solidFill>
                <a:latin typeface="Arial" panose="020B0604020202020204" pitchFamily="34" charset="0"/>
              </a:defRPr>
            </a:lvl2pPr>
            <a:lvl3pPr marL="1143000" indent="-228600" defTabSz="966788" eaLnBrk="0" hangingPunct="0">
              <a:defRPr sz="1000">
                <a:solidFill>
                  <a:schemeClr val="tx1"/>
                </a:solidFill>
                <a:latin typeface="Arial" panose="020B0604020202020204" pitchFamily="34" charset="0"/>
              </a:defRPr>
            </a:lvl3pPr>
            <a:lvl4pPr marL="1600200" indent="-228600" defTabSz="966788" eaLnBrk="0" hangingPunct="0">
              <a:defRPr sz="1000">
                <a:solidFill>
                  <a:schemeClr val="tx1"/>
                </a:solidFill>
                <a:latin typeface="Arial" panose="020B0604020202020204" pitchFamily="34" charset="0"/>
              </a:defRPr>
            </a:lvl4pPr>
            <a:lvl5pPr marL="2057400" indent="-228600" defTabSz="966788" eaLnBrk="0" hangingPunct="0">
              <a:defRPr sz="1000">
                <a:solidFill>
                  <a:schemeClr val="tx1"/>
                </a:solidFill>
                <a:latin typeface="Arial" panose="020B0604020202020204" pitchFamily="34" charset="0"/>
              </a:defRPr>
            </a:lvl5pPr>
            <a:lvl6pPr marL="2514600" indent="-228600" algn="ctr" defTabSz="966788"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defTabSz="966788"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defTabSz="966788"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defTabSz="966788"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fld id="{1922603B-6146-4568-B538-759A13E2C924}" type="slidenum">
              <a:rPr lang="en-US" altLang="en-US" sz="1300"/>
              <a:pPr eaLnBrk="1" hangingPunct="1"/>
              <a:t>44</a:t>
            </a:fld>
            <a:endParaRPr lang="en-US" altLang="en-US" sz="13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329870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095D15-8FCF-47CC-B360-094E13ED5D6B}" type="slidenum">
              <a:rPr lang="en-US" altLang="en-US"/>
              <a:pPr/>
              <a:t>45</a:t>
            </a:fld>
            <a:endParaRPr lang="en-US" alt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05785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ABF954-6821-4B37-A1E8-096C5408EE50}" type="slidenum">
              <a:rPr lang="en-US" altLang="en-US"/>
              <a:pPr/>
              <a:t>46</a:t>
            </a:fld>
            <a:endParaRPr lang="en-US" altLang="en-US"/>
          </a:p>
        </p:txBody>
      </p:sp>
      <p:sp>
        <p:nvSpPr>
          <p:cNvPr id="268290" name="Rectangle 2"/>
          <p:cNvSpPr>
            <a:spLocks noGrp="1" noRot="1" noChangeAspect="1" noChangeArrowheads="1" noTextEdit="1"/>
          </p:cNvSpPr>
          <p:nvPr>
            <p:ph type="sldImg"/>
          </p:nvPr>
        </p:nvSpPr>
        <p:spPr>
          <a:xfrm>
            <a:off x="457200" y="719138"/>
            <a:ext cx="6400800" cy="3600450"/>
          </a:xfrm>
          <a:ln/>
        </p:spPr>
      </p:sp>
      <p:sp>
        <p:nvSpPr>
          <p:cNvPr id="268291" name="Rectangle 3"/>
          <p:cNvSpPr>
            <a:spLocks noGrp="1" noChangeArrowheads="1"/>
          </p:cNvSpPr>
          <p:nvPr>
            <p:ph type="body" idx="1"/>
          </p:nvPr>
        </p:nvSpPr>
        <p:spPr>
          <a:xfrm>
            <a:off x="731838" y="4560888"/>
            <a:ext cx="5851525" cy="4321175"/>
          </a:xfrm>
        </p:spPr>
        <p:txBody>
          <a:bodyPr/>
          <a:lstStyle/>
          <a:p>
            <a:endParaRPr lang="es-ES" altLang="en-US"/>
          </a:p>
        </p:txBody>
      </p:sp>
    </p:spTree>
    <p:extLst>
      <p:ext uri="{BB962C8B-B14F-4D97-AF65-F5344CB8AC3E}">
        <p14:creationId xmlns:p14="http://schemas.microsoft.com/office/powerpoint/2010/main" val="1290254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Avenir Roman"/>
                <a:cs typeface="Avenir Roman"/>
              </a:defRPr>
            </a:lvl1pPr>
            <a:lvl2pPr marL="742950" indent="-285750" defTabSz="966788">
              <a:defRPr>
                <a:solidFill>
                  <a:schemeClr val="tx1"/>
                </a:solidFill>
                <a:latin typeface="Arial" panose="020B0604020202020204" pitchFamily="34" charset="0"/>
                <a:ea typeface="Avenir Roman"/>
                <a:cs typeface="Avenir Roman"/>
              </a:defRPr>
            </a:lvl2pPr>
            <a:lvl3pPr marL="1143000" indent="-228600" defTabSz="966788">
              <a:defRPr>
                <a:solidFill>
                  <a:schemeClr val="tx1"/>
                </a:solidFill>
                <a:latin typeface="Arial" panose="020B0604020202020204" pitchFamily="34" charset="0"/>
                <a:ea typeface="Avenir Roman"/>
                <a:cs typeface="Avenir Roman"/>
              </a:defRPr>
            </a:lvl3pPr>
            <a:lvl4pPr marL="1600200" indent="-228600" defTabSz="966788">
              <a:defRPr>
                <a:solidFill>
                  <a:schemeClr val="tx1"/>
                </a:solidFill>
                <a:latin typeface="Arial" panose="020B0604020202020204" pitchFamily="34" charset="0"/>
                <a:ea typeface="Avenir Roman"/>
                <a:cs typeface="Avenir Roman"/>
              </a:defRPr>
            </a:lvl4pPr>
            <a:lvl5pPr marL="2057400" indent="-228600" defTabSz="966788">
              <a:defRPr>
                <a:solidFill>
                  <a:schemeClr val="tx1"/>
                </a:solidFill>
                <a:latin typeface="Arial" panose="020B0604020202020204" pitchFamily="34" charset="0"/>
                <a:ea typeface="Avenir Roman"/>
                <a:cs typeface="Avenir Roman"/>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Avenir Roman"/>
                <a:cs typeface="Avenir Roman"/>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Avenir Roman"/>
                <a:cs typeface="Avenir Roman"/>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Avenir Roman"/>
                <a:cs typeface="Avenir Roman"/>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Avenir Roman"/>
                <a:cs typeface="Avenir Roman"/>
              </a:defRPr>
            </a:lvl9pPr>
          </a:lstStyle>
          <a:p>
            <a:fld id="{40618F21-0AD5-4338-A772-CB5239CB15E9}" type="slidenum">
              <a:rPr lang="en-US" altLang="en-US">
                <a:solidFill>
                  <a:srgbClr val="000000"/>
                </a:solidFill>
              </a:rPr>
              <a:pPr/>
              <a:t>50</a:t>
            </a:fld>
            <a:endParaRPr lang="en-US" altLang="en-US">
              <a:solidFill>
                <a:srgbClr val="000000"/>
              </a:solidFill>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48993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1000">
                <a:solidFill>
                  <a:schemeClr val="tx1"/>
                </a:solidFill>
                <a:latin typeface="Arial" panose="020B0604020202020204" pitchFamily="34" charset="0"/>
              </a:defRPr>
            </a:lvl1pPr>
            <a:lvl2pPr marL="742950" indent="-285750" defTabSz="966788" eaLnBrk="0" hangingPunct="0">
              <a:defRPr sz="1000">
                <a:solidFill>
                  <a:schemeClr val="tx1"/>
                </a:solidFill>
                <a:latin typeface="Arial" panose="020B0604020202020204" pitchFamily="34" charset="0"/>
              </a:defRPr>
            </a:lvl2pPr>
            <a:lvl3pPr marL="1143000" indent="-228600" defTabSz="966788" eaLnBrk="0" hangingPunct="0">
              <a:defRPr sz="1000">
                <a:solidFill>
                  <a:schemeClr val="tx1"/>
                </a:solidFill>
                <a:latin typeface="Arial" panose="020B0604020202020204" pitchFamily="34" charset="0"/>
              </a:defRPr>
            </a:lvl3pPr>
            <a:lvl4pPr marL="1600200" indent="-228600" defTabSz="966788" eaLnBrk="0" hangingPunct="0">
              <a:defRPr sz="1000">
                <a:solidFill>
                  <a:schemeClr val="tx1"/>
                </a:solidFill>
                <a:latin typeface="Arial" panose="020B0604020202020204" pitchFamily="34" charset="0"/>
              </a:defRPr>
            </a:lvl4pPr>
            <a:lvl5pPr marL="2057400" indent="-228600" defTabSz="966788" eaLnBrk="0" hangingPunct="0">
              <a:defRPr sz="1000">
                <a:solidFill>
                  <a:schemeClr val="tx1"/>
                </a:solidFill>
                <a:latin typeface="Arial" panose="020B0604020202020204" pitchFamily="34" charset="0"/>
              </a:defRPr>
            </a:lvl5pPr>
            <a:lvl6pPr marL="2514600" indent="-228600" algn="ctr" defTabSz="966788"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defTabSz="966788"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defTabSz="966788"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defTabSz="966788"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fld id="{EA81CC9E-B24E-48D4-81DB-38603B875E46}" type="slidenum">
              <a:rPr lang="en-US" altLang="en-US" sz="1300"/>
              <a:pPr eaLnBrk="1" hangingPunct="1"/>
              <a:t>52</a:t>
            </a:fld>
            <a:endParaRPr lang="en-US" altLang="en-US" sz="13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Conduct short conditioning exercise.</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Talk about how prevention is not only about convincing youth not to use drugs, but setting up conditions to keep it from becoming an issue.</a:t>
            </a:r>
          </a:p>
          <a:p>
            <a:pPr lvl="1" eaLnBrk="1" hangingPunct="1">
              <a:buFontTx/>
              <a:buChar char="•"/>
            </a:pPr>
            <a:endParaRPr lang="en-US" altLang="en-US" smtClean="0">
              <a:latin typeface="Arial" panose="020B0604020202020204" pitchFamily="34" charset="0"/>
            </a:endParaRPr>
          </a:p>
        </p:txBody>
      </p:sp>
    </p:spTree>
    <p:extLst>
      <p:ext uri="{BB962C8B-B14F-4D97-AF65-F5344CB8AC3E}">
        <p14:creationId xmlns:p14="http://schemas.microsoft.com/office/powerpoint/2010/main" val="424910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406358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368950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518958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a:t>Gary Smalley Personality Types Inventory (from Making Love Last Forever, Ch. 10: Understanding Personality Types: A Key to Lovability) How to Take and Score the Inventory </a:t>
            </a:r>
          </a:p>
          <a:p>
            <a:endParaRPr lang="en-US" dirty="0"/>
          </a:p>
          <a:p>
            <a:r>
              <a:rPr lang="en-US" dirty="0"/>
              <a:t>1. For each temperament type, circle the positive traits (in the left column) that sound the</a:t>
            </a:r>
          </a:p>
          <a:p>
            <a:r>
              <a:rPr lang="en-US" dirty="0"/>
              <a:t>most like you – as you are at home. It will probably help to cover the right hand</a:t>
            </a:r>
          </a:p>
          <a:p>
            <a:r>
              <a:rPr lang="en-US" dirty="0"/>
              <a:t>column as you take the inventory, to help you focus on the positives. Do not score</a:t>
            </a:r>
          </a:p>
          <a:p>
            <a:r>
              <a:rPr lang="en-US" dirty="0"/>
              <a:t>yourself as you behave at work. (If you want to evaluate your “at work” tendencies,</a:t>
            </a:r>
          </a:p>
          <a:p>
            <a:r>
              <a:rPr lang="en-US" dirty="0"/>
              <a:t>take the test again later, with that environment -- or any other – in mind.) For now,</a:t>
            </a:r>
          </a:p>
          <a:p>
            <a:r>
              <a:rPr lang="en-US" dirty="0"/>
              <a:t>ignore the right hand column.</a:t>
            </a:r>
          </a:p>
          <a:p>
            <a:endParaRPr lang="en-US" dirty="0"/>
          </a:p>
          <a:p>
            <a:r>
              <a:rPr lang="en-US" dirty="0"/>
              <a:t>2. For each trait, add up the number of circled traits (in the left column) and then double</a:t>
            </a:r>
          </a:p>
          <a:p>
            <a:r>
              <a:rPr lang="en-US" dirty="0"/>
              <a:t>that number. This is your score.</a:t>
            </a:r>
          </a:p>
          <a:p>
            <a:endParaRPr lang="en-US" dirty="0"/>
          </a:p>
          <a:p>
            <a:r>
              <a:rPr lang="en-US" dirty="0"/>
              <a:t>3. To graph your temperament “mix”, mark your score for each temperament type on the</a:t>
            </a:r>
          </a:p>
          <a:p>
            <a:r>
              <a:rPr lang="en-US" dirty="0"/>
              <a:t>graph with a large dot. If you want, draw a line to connect the dots. Lion T</a:t>
            </a:r>
            <a:r>
              <a:rPr lang="en-US" i="1" dirty="0"/>
              <a:t>emperament Characteristics</a:t>
            </a:r>
            <a:r>
              <a:rPr lang="en-US" dirty="0"/>
              <a:t> Likes authority. ………………...Too direct or demanding</a:t>
            </a:r>
          </a:p>
          <a:p>
            <a:r>
              <a:rPr lang="en-US" dirty="0"/>
              <a:t>Takes charge……………….…..Pushy; can step in front of</a:t>
            </a:r>
          </a:p>
          <a:p>
            <a:r>
              <a:rPr lang="en-US" dirty="0"/>
              <a:t>others</a:t>
            </a:r>
          </a:p>
          <a:p>
            <a:r>
              <a:rPr lang="en-US" dirty="0"/>
              <a:t>Determined. …………………... Overbearing</a:t>
            </a:r>
          </a:p>
          <a:p>
            <a:r>
              <a:rPr lang="en-US" dirty="0"/>
              <a:t>Confident. …………………..…. Cocky</a:t>
            </a:r>
          </a:p>
          <a:p>
            <a:r>
              <a:rPr lang="en-US" dirty="0"/>
              <a:t>Firm ………………………...…...Unyielding</a:t>
            </a:r>
          </a:p>
          <a:p>
            <a:r>
              <a:rPr lang="en-US" dirty="0"/>
              <a:t>Enterprising. ……………..….... Takes big risks</a:t>
            </a:r>
          </a:p>
          <a:p>
            <a:r>
              <a:rPr lang="en-US" dirty="0"/>
              <a:t>Competitive. ……………….….. Cold blooded</a:t>
            </a:r>
          </a:p>
          <a:p>
            <a:r>
              <a:rPr lang="en-US" dirty="0"/>
              <a:t>Enjoys challenges. …….…..…..Avoids relations</a:t>
            </a:r>
          </a:p>
          <a:p>
            <a:r>
              <a:rPr lang="en-US" dirty="0"/>
              <a:t>Problem solver. ………….….... Too busy</a:t>
            </a:r>
          </a:p>
          <a:p>
            <a:r>
              <a:rPr lang="en-US" dirty="0"/>
              <a:t>Productive. ……….……….…... Overlooks feelings; do it now!</a:t>
            </a:r>
          </a:p>
          <a:p>
            <a:r>
              <a:rPr lang="en-US" dirty="0"/>
              <a:t>Bold. …………………….……... Insensitive</a:t>
            </a:r>
          </a:p>
          <a:p>
            <a:r>
              <a:rPr lang="en-US" dirty="0"/>
              <a:t>Purposeful; goal driven…..….... Imbalanced; workaholic</a:t>
            </a:r>
          </a:p>
          <a:p>
            <a:r>
              <a:rPr lang="en-US" dirty="0"/>
              <a:t>Decision maker. ………….….... </a:t>
            </a:r>
            <a:r>
              <a:rPr lang="en-US" dirty="0" err="1"/>
              <a:t>Unthoughtful</a:t>
            </a:r>
            <a:r>
              <a:rPr lang="en-US" dirty="0"/>
              <a:t> of others' wishes</a:t>
            </a:r>
          </a:p>
          <a:p>
            <a:r>
              <a:rPr lang="en-US" dirty="0"/>
              <a:t>Adventurous. ………………… .. Impulsive</a:t>
            </a:r>
          </a:p>
          <a:p>
            <a:r>
              <a:rPr lang="en-US" dirty="0"/>
              <a:t>Strong 'willed …………………...Stubborn</a:t>
            </a:r>
          </a:p>
          <a:p>
            <a:r>
              <a:rPr lang="en-US" dirty="0"/>
              <a:t>Independent; self reliant ……....Avoids people; seeking help</a:t>
            </a:r>
          </a:p>
          <a:p>
            <a:r>
              <a:rPr lang="en-US" dirty="0"/>
              <a:t>Controlling. ……………………...Bossy; overbearing</a:t>
            </a:r>
          </a:p>
          <a:p>
            <a:r>
              <a:rPr lang="en-US" dirty="0"/>
              <a:t>Persistent. ………………….….. Inflexible</a:t>
            </a:r>
          </a:p>
          <a:p>
            <a:r>
              <a:rPr lang="en-US" dirty="0"/>
              <a:t>Action oriented. ………………...Unyielding</a:t>
            </a:r>
          </a:p>
          <a:p>
            <a:endParaRPr lang="en-US" dirty="0"/>
          </a:p>
          <a:p>
            <a:r>
              <a:rPr lang="en-US" dirty="0"/>
              <a:t>"Let's do it now!"</a:t>
            </a:r>
            <a:r>
              <a:rPr lang="en-US" b="1" dirty="0"/>
              <a:t> Lion Score (Double the number circled): ___________ Otter T</a:t>
            </a:r>
            <a:r>
              <a:rPr lang="en-US" b="1" i="1" dirty="0"/>
              <a:t>emperament Characteristics</a:t>
            </a:r>
            <a:r>
              <a:rPr lang="en-US" b="1" dirty="0"/>
              <a:t> Enthusiastic. ……………….…… Overbearing</a:t>
            </a:r>
          </a:p>
          <a:p>
            <a:r>
              <a:rPr lang="en-US" b="1" dirty="0"/>
              <a:t>Takes risks. …………………..… Dangerous and foolish</a:t>
            </a:r>
          </a:p>
          <a:p>
            <a:r>
              <a:rPr lang="en-US" b="1" dirty="0"/>
              <a:t>Visionary …………………….……Daydreamer</a:t>
            </a:r>
          </a:p>
          <a:p>
            <a:r>
              <a:rPr lang="en-US" b="1" dirty="0"/>
              <a:t>Motivator. ……………………..… Manipulator</a:t>
            </a:r>
          </a:p>
          <a:p>
            <a:r>
              <a:rPr lang="en-US" b="1" dirty="0"/>
              <a:t>Energetic. ……………………….. Impatient</a:t>
            </a:r>
          </a:p>
          <a:p>
            <a:r>
              <a:rPr lang="en-US" b="1" dirty="0"/>
              <a:t>Very verbal. ………………………Attacks under pressure</a:t>
            </a:r>
          </a:p>
          <a:p>
            <a:r>
              <a:rPr lang="en-US" b="1" dirty="0"/>
              <a:t>Promoter. ………………………… Exaggerates</a:t>
            </a:r>
          </a:p>
          <a:p>
            <a:r>
              <a:rPr lang="en-US" b="1" dirty="0"/>
              <a:t>Friendly, mixes easily…………… Shallow relationships</a:t>
            </a:r>
          </a:p>
          <a:p>
            <a:r>
              <a:rPr lang="en-US" b="1" dirty="0"/>
              <a:t>Enjoys popularity…………..….…. Too showy</a:t>
            </a:r>
          </a:p>
          <a:p>
            <a:r>
              <a:rPr lang="en-US" b="1" dirty="0"/>
              <a:t>Fun loving. …………………..…… Too flippant; not serious</a:t>
            </a:r>
          </a:p>
          <a:p>
            <a:r>
              <a:rPr lang="en-US" b="1" dirty="0"/>
              <a:t>Likes variety. ………………..…… Too scattered</a:t>
            </a:r>
          </a:p>
          <a:p>
            <a:r>
              <a:rPr lang="en-US" b="1" dirty="0"/>
              <a:t>Spontaneous. ……………….…… Not focused</a:t>
            </a:r>
          </a:p>
          <a:p>
            <a:r>
              <a:rPr lang="en-US" b="1" dirty="0"/>
              <a:t>Enjoys change. ………….……..… Lacks follow through</a:t>
            </a:r>
          </a:p>
          <a:p>
            <a:r>
              <a:rPr lang="en-US" b="1" dirty="0"/>
              <a:t>Creative; goes for new ideas. .…..Too unrealistic; avoids details</a:t>
            </a:r>
          </a:p>
          <a:p>
            <a:r>
              <a:rPr lang="en-US" b="1" dirty="0"/>
              <a:t>Group oriented. ………….….…… Bored with "process"</a:t>
            </a:r>
          </a:p>
          <a:p>
            <a:r>
              <a:rPr lang="en-US" b="1" dirty="0"/>
              <a:t>Optimistic………………….….……Doesn't see details</a:t>
            </a:r>
          </a:p>
          <a:p>
            <a:r>
              <a:rPr lang="en-US" b="1" dirty="0"/>
              <a:t>Initiator. ………………….….…….. Pushy</a:t>
            </a:r>
          </a:p>
          <a:p>
            <a:r>
              <a:rPr lang="en-US" b="1" dirty="0"/>
              <a:t>Infectious laughter……….….…… Obnoxious</a:t>
            </a:r>
          </a:p>
          <a:p>
            <a:r>
              <a:rPr lang="en-US" b="1" dirty="0"/>
              <a:t>Inspirational……………….…..…. Phony</a:t>
            </a:r>
          </a:p>
          <a:p>
            <a:r>
              <a:rPr lang="en-US" b="1" dirty="0"/>
              <a:t>"Trust me! It'll work out!" Otter score {double the number circled}: _________ Golden Retriever T</a:t>
            </a:r>
            <a:r>
              <a:rPr lang="en-US" b="1" i="1" dirty="0"/>
              <a:t>emperament Characteristics</a:t>
            </a:r>
            <a:r>
              <a:rPr lang="en-US" b="1" dirty="0"/>
              <a:t> Sensitive feelings. ……..…….… Easily hurt</a:t>
            </a:r>
          </a:p>
          <a:p>
            <a:r>
              <a:rPr lang="en-US" b="1" dirty="0"/>
              <a:t>Loyal. ………………………….… Misses opportunities</a:t>
            </a:r>
          </a:p>
          <a:p>
            <a:r>
              <a:rPr lang="en-US" b="1" dirty="0"/>
              <a:t>Calm; even keeled. ……….….… Lacks enthusiasm</a:t>
            </a:r>
          </a:p>
          <a:p>
            <a:r>
              <a:rPr lang="en-US" b="1" dirty="0" err="1"/>
              <a:t>Nondemanding</a:t>
            </a:r>
            <a:r>
              <a:rPr lang="en-US" b="1" dirty="0"/>
              <a:t> ………….…...… Weakling; pushover</a:t>
            </a:r>
          </a:p>
          <a:p>
            <a:r>
              <a:rPr lang="en-US" b="1" dirty="0"/>
              <a:t>Avoids confrontations. .………… Misses honest intimacy</a:t>
            </a:r>
          </a:p>
          <a:p>
            <a:r>
              <a:rPr lang="en-US" b="1" dirty="0"/>
              <a:t>Enjoys routine …………….…..…Stays in rut</a:t>
            </a:r>
          </a:p>
          <a:p>
            <a:r>
              <a:rPr lang="en-US" b="1" dirty="0"/>
              <a:t>Dislikes change. ………….….… Not spontaneous</a:t>
            </a:r>
          </a:p>
          <a:p>
            <a:r>
              <a:rPr lang="en-US" b="1" dirty="0"/>
              <a:t>Warm and relational. …….….… Fewer deep friends</a:t>
            </a:r>
          </a:p>
          <a:p>
            <a:r>
              <a:rPr lang="en-US" b="1" dirty="0"/>
              <a:t>Gives in. ……………….……...… Co-dependent</a:t>
            </a:r>
          </a:p>
          <a:p>
            <a:r>
              <a:rPr lang="en-US" b="1" dirty="0"/>
              <a:t>Accommodating. …….…….…… Indecisive</a:t>
            </a:r>
          </a:p>
          <a:p>
            <a:r>
              <a:rPr lang="en-US" b="1" dirty="0"/>
              <a:t>Cautious humor. ……….….…… Overly cautious Golden Retriever (</a:t>
            </a:r>
            <a:r>
              <a:rPr lang="en-US" b="1" dirty="0" err="1"/>
              <a:t>contd</a:t>
            </a:r>
            <a:r>
              <a:rPr lang="en-US" b="1" dirty="0"/>
              <a:t>) T</a:t>
            </a:r>
            <a:r>
              <a:rPr lang="en-US" b="1" i="1" dirty="0"/>
              <a:t>emperament Characteristics</a:t>
            </a:r>
            <a:r>
              <a:rPr lang="en-US" b="1" dirty="0"/>
              <a:t> Adaptable. ……………………..… Loses identity</a:t>
            </a:r>
          </a:p>
          <a:p>
            <a:r>
              <a:rPr lang="en-US" b="1" dirty="0"/>
              <a:t>Sympathetic. ………………..…… Holds on to others' hurts</a:t>
            </a:r>
          </a:p>
          <a:p>
            <a:r>
              <a:rPr lang="en-US" b="1" dirty="0"/>
              <a:t>Thoughtful. …………….………… Can be taken advantage of</a:t>
            </a:r>
          </a:p>
          <a:p>
            <a:r>
              <a:rPr lang="en-US" b="1" dirty="0"/>
              <a:t>Nurturing. …………….………..… Ears get smashed</a:t>
            </a:r>
          </a:p>
          <a:p>
            <a:r>
              <a:rPr lang="en-US" b="1" dirty="0"/>
              <a:t>Patient. …………………………… Crowded out by others</a:t>
            </a:r>
          </a:p>
          <a:p>
            <a:r>
              <a:rPr lang="en-US" b="1" dirty="0"/>
              <a:t>Tolerant. ………………….……… Weaker convictions</a:t>
            </a:r>
          </a:p>
          <a:p>
            <a:r>
              <a:rPr lang="en-US" b="1" dirty="0"/>
              <a:t>Good listener. …………………… Attracted to hurting people</a:t>
            </a:r>
          </a:p>
          <a:p>
            <a:r>
              <a:rPr lang="en-US" b="1" dirty="0"/>
              <a:t>Peacemaker. ………………….… Holds personal hurts inside</a:t>
            </a:r>
          </a:p>
          <a:p>
            <a:r>
              <a:rPr lang="en-US" b="1" dirty="0"/>
              <a:t>"Let's keep things the way they are." Golden retriever score (double the number circled): _____ Beaver T</a:t>
            </a:r>
            <a:r>
              <a:rPr lang="en-US" b="1" i="1" dirty="0"/>
              <a:t>emperament Characteristics</a:t>
            </a:r>
            <a:r>
              <a:rPr lang="en-US" b="1" dirty="0"/>
              <a:t> Reads all instructions. ….….…… Afraid to break rules</a:t>
            </a:r>
          </a:p>
          <a:p>
            <a:r>
              <a:rPr lang="en-US" b="1" dirty="0"/>
              <a:t>Accurate………………….………. Too critical</a:t>
            </a:r>
          </a:p>
          <a:p>
            <a:r>
              <a:rPr lang="en-US" b="1" dirty="0"/>
              <a:t>Consistent. ……………….……… Lacks spontaneity</a:t>
            </a:r>
          </a:p>
          <a:p>
            <a:r>
              <a:rPr lang="en-US" b="1" dirty="0"/>
              <a:t>Controlled. ……………….……… Too serious</a:t>
            </a:r>
          </a:p>
          <a:p>
            <a:r>
              <a:rPr lang="en-US" b="1" dirty="0"/>
              <a:t>Reserved …………………………Stuffy</a:t>
            </a:r>
          </a:p>
          <a:p>
            <a:r>
              <a:rPr lang="en-US" b="1" dirty="0"/>
              <a:t>Predictable. ……………………… Lacks variety</a:t>
            </a:r>
          </a:p>
          <a:p>
            <a:r>
              <a:rPr lang="en-US" b="1" dirty="0"/>
              <a:t>Practical. ………………………… Not adventurous</a:t>
            </a:r>
          </a:p>
          <a:p>
            <a:r>
              <a:rPr lang="en-US" b="1" dirty="0"/>
              <a:t>Orderly…………………….……… Rigid</a:t>
            </a:r>
          </a:p>
          <a:p>
            <a:r>
              <a:rPr lang="en-US" b="1" dirty="0"/>
              <a:t>Factual…………………….…..….. Picky</a:t>
            </a:r>
          </a:p>
          <a:p>
            <a:r>
              <a:rPr lang="en-US" b="1" dirty="0"/>
              <a:t>Conscientious. …………….…..… Inflexible</a:t>
            </a:r>
          </a:p>
          <a:p>
            <a:r>
              <a:rPr lang="en-US" b="1" dirty="0" err="1"/>
              <a:t>Perfectionistic</a:t>
            </a:r>
            <a:r>
              <a:rPr lang="en-US" b="1" dirty="0"/>
              <a:t> …………….………Controlling</a:t>
            </a:r>
          </a:p>
          <a:p>
            <a:r>
              <a:rPr lang="en-US" b="1" dirty="0"/>
              <a:t>Discerning. ………………….…… Negative on new opportunities</a:t>
            </a:r>
          </a:p>
          <a:p>
            <a:r>
              <a:rPr lang="en-US" b="1" dirty="0"/>
              <a:t>Detailed. …………………….…… Rarely finishes a project</a:t>
            </a:r>
          </a:p>
          <a:p>
            <a:r>
              <a:rPr lang="en-US" b="1" dirty="0"/>
              <a:t>Analytical. …………………………Loses overview</a:t>
            </a:r>
          </a:p>
          <a:p>
            <a:r>
              <a:rPr lang="en-US" b="1" dirty="0"/>
              <a:t>Inquisitive……………………...…. Smothering</a:t>
            </a:r>
          </a:p>
          <a:p>
            <a:r>
              <a:rPr lang="en-US" b="1" dirty="0"/>
              <a:t>Precise. ……………………..…… Strict</a:t>
            </a:r>
          </a:p>
          <a:p>
            <a:r>
              <a:rPr lang="en-US" b="1" dirty="0"/>
              <a:t>Persistent …………….………...…Pushy</a:t>
            </a:r>
          </a:p>
          <a:p>
            <a:r>
              <a:rPr lang="en-US" b="1" dirty="0"/>
              <a:t>Scheduled. …………………….… Boring</a:t>
            </a:r>
          </a:p>
          <a:p>
            <a:r>
              <a:rPr lang="en-US" b="1" dirty="0"/>
              <a:t>Sensitive. ……………………...… Stubborn</a:t>
            </a:r>
          </a:p>
          <a:p>
            <a:r>
              <a:rPr lang="en-US" b="1" dirty="0"/>
              <a:t>"How was it done in the past ?" Beaver score (double the number circled): __________</a:t>
            </a:r>
          </a:p>
          <a:p>
            <a:r>
              <a:rPr lang="en-US" b="1" dirty="0"/>
              <a:t>Charting the Results L O GR B</a:t>
            </a:r>
          </a:p>
          <a:p>
            <a:r>
              <a:rPr lang="en-US" b="1" dirty="0"/>
              <a:t>40---------------------------------------------------------------------------------40</a:t>
            </a:r>
          </a:p>
          <a:p>
            <a:r>
              <a:rPr lang="en-US" b="1" dirty="0"/>
              <a:t>35---------------------------------------------------------------------------------35</a:t>
            </a:r>
          </a:p>
          <a:p>
            <a:r>
              <a:rPr lang="en-US" b="1" dirty="0"/>
              <a:t>30---------------------------------------------------------------------------------30</a:t>
            </a:r>
          </a:p>
          <a:p>
            <a:r>
              <a:rPr lang="en-US" b="1" dirty="0"/>
              <a:t>25---------------------------------------------------------------------------------25</a:t>
            </a:r>
          </a:p>
          <a:p>
            <a:r>
              <a:rPr lang="en-US" b="1" dirty="0"/>
              <a:t>20---------------------------------------------------------------------------------20</a:t>
            </a:r>
          </a:p>
          <a:p>
            <a:r>
              <a:rPr lang="en-US" b="1" dirty="0"/>
              <a:t>15---------------------------------------------------------------------------------15</a:t>
            </a:r>
          </a:p>
          <a:p>
            <a:r>
              <a:rPr lang="en-US" b="1" dirty="0"/>
              <a:t>10---------------------------------------------------------------------------------10</a:t>
            </a:r>
          </a:p>
          <a:p>
            <a:r>
              <a:rPr lang="en-US" b="1" dirty="0"/>
              <a:t>5---------------------------------------------------------------------------------5</a:t>
            </a:r>
          </a:p>
          <a:p>
            <a:r>
              <a:rPr lang="en-US" b="1" dirty="0"/>
              <a:t>0---------------------------------------------------------------------------------0</a:t>
            </a:r>
          </a:p>
          <a:p>
            <a:r>
              <a:rPr lang="en-US" b="1" dirty="0"/>
              <a:t>How did you do? Remember this isn’t a pass-fail test. This evaluation simply</a:t>
            </a:r>
          </a:p>
          <a:p>
            <a:r>
              <a:rPr lang="en-US" b="1" dirty="0"/>
              <a:t>shows your tendencies and traits. As you look at your charted score, you may</a:t>
            </a:r>
          </a:p>
          <a:p>
            <a:r>
              <a:rPr lang="en-US" b="1" dirty="0"/>
              <a:t>see a blend of all four categories. That’s fine. Or you may see two scores</a:t>
            </a:r>
          </a:p>
          <a:p>
            <a:r>
              <a:rPr lang="en-US" b="1" dirty="0"/>
              <a:t>significantly higher than the others. Or you may have one category that’s head</a:t>
            </a:r>
          </a:p>
          <a:p>
            <a:r>
              <a:rPr lang="en-US" b="1" dirty="0"/>
              <a:t>and shoulders above the other three. No none pattern is “correct.”</a:t>
            </a:r>
          </a:p>
          <a:p>
            <a:r>
              <a:rPr lang="en-US" b="1" dirty="0"/>
              <a:t>Now take note of the right-hand column extreme for each of your circled</a:t>
            </a:r>
          </a:p>
          <a:p>
            <a:r>
              <a:rPr lang="en-US" b="1" dirty="0"/>
              <a:t>characteristics. This might be how your positive traits are perceived by your</a:t>
            </a:r>
          </a:p>
          <a:p>
            <a:r>
              <a:rPr lang="en-US" b="1" dirty="0"/>
              <a:t>family or friends. Lions are leaders, decisive, bottom line, problem-solvers, not conversational. Otters are fun-loving, entertainers, net workers, motivators, creative, talkers. Retrievers are loving, nurturing, loyal, good listeners, encouragers. Beavers are hard-working, detailed, accurate, focused on quality.</a:t>
            </a:r>
          </a:p>
          <a:p>
            <a:r>
              <a:rPr lang="en-US" b="1" dirty="0"/>
              <a:t>Consciously work to become more aware of your natural tendencies. Go for a</a:t>
            </a:r>
          </a:p>
          <a:p>
            <a:r>
              <a:rPr lang="en-US" b="1" dirty="0"/>
              <a:t>healthy balance, tempering any extreme problem area, focus on your</a:t>
            </a:r>
          </a:p>
          <a:p>
            <a:r>
              <a:rPr lang="en-US" b="1" dirty="0"/>
              <a:t>strengths and learn to cultivate the strengths of less dominant personality</a:t>
            </a:r>
          </a:p>
          <a:p>
            <a:r>
              <a:rPr lang="en-US" b="1" dirty="0"/>
              <a:t>traits.</a:t>
            </a:r>
          </a:p>
          <a:p>
            <a:r>
              <a:rPr lang="en-US" b="1" dirty="0"/>
              <a:t>Some suggestions for each personality type: Lions: Be softer and more gentle and include others when making decisions. Otters: Think before you speak, and consider consequences before you act. Retrievers: Practice saying no and making firm decisions. Beavers: Learn to relax and don’t expect others to do things just like you.</a:t>
            </a:r>
          </a:p>
          <a:p>
            <a:r>
              <a:rPr lang="en-US" b="1" dirty="0"/>
              <a:t>For a more in depth study on personality development, please read</a:t>
            </a:r>
          </a:p>
          <a:p>
            <a:r>
              <a:rPr lang="en-US" b="1" dirty="0"/>
              <a:t>The Two Sides of Love, Gary Smalley and John Trent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73679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63643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3EE1A5-491D-4A58-A4FA-FFB6164116A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75673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8" name="Content Placeholder 12"/>
          <p:cNvPicPr>
            <a:picLocks noChangeAspect="1"/>
          </p:cNvPicPr>
          <p:nvPr userDrawn="1"/>
        </p:nvPicPr>
        <p:blipFill rotWithShape="1">
          <a:blip r:embed="rId2">
            <a:extLst>
              <a:ext uri="{28A0092B-C50C-407E-A947-70E740481C1C}">
                <a14:useLocalDpi xmlns:a14="http://schemas.microsoft.com/office/drawing/2010/main" val="0"/>
              </a:ext>
            </a:extLst>
          </a:blip>
          <a:srcRect t="13940" r="5540" b="24309"/>
          <a:stretch/>
        </p:blipFill>
        <p:spPr>
          <a:xfrm>
            <a:off x="599180" y="5959427"/>
            <a:ext cx="1632010" cy="711258"/>
          </a:xfrm>
          <a:prstGeom prst="rect">
            <a:avLst/>
          </a:prstGeom>
        </p:spPr>
      </p:pic>
    </p:spTree>
    <p:extLst>
      <p:ext uri="{BB962C8B-B14F-4D97-AF65-F5344CB8AC3E}">
        <p14:creationId xmlns:p14="http://schemas.microsoft.com/office/powerpoint/2010/main" val="8460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1101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7454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8582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53249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9043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499864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7908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1" y="1905000"/>
            <a:ext cx="5236633" cy="4191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57434" y="1905000"/>
            <a:ext cx="5236633" cy="2019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557434" y="4076700"/>
            <a:ext cx="5236633" cy="2019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p:cNvSpPr>
            <a:spLocks noGrp="1" noChangeArrowheads="1"/>
          </p:cNvSpPr>
          <p:nvPr>
            <p:ph type="sldNum" sz="quarter" idx="12"/>
          </p:nvPr>
        </p:nvSpPr>
        <p:spPr>
          <a:ln/>
        </p:spPr>
        <p:txBody>
          <a:bodyPr/>
          <a:lstStyle>
            <a:lvl1pPr>
              <a:defRPr/>
            </a:lvl1pPr>
          </a:lstStyle>
          <a:p>
            <a:pPr>
              <a:defRPr/>
            </a:pPr>
            <a:fld id="{164D7A08-D63A-4AAC-A573-1E7A946B1107}" type="slidenum">
              <a:rPr lang="en-US" altLang="en-US"/>
              <a:pPr>
                <a:defRPr/>
              </a:pPr>
              <a:t>‹#›</a:t>
            </a:fld>
            <a:endParaRPr lang="en-US" altLang="en-US"/>
          </a:p>
        </p:txBody>
      </p:sp>
    </p:spTree>
    <p:extLst>
      <p:ext uri="{BB962C8B-B14F-4D97-AF65-F5344CB8AC3E}">
        <p14:creationId xmlns:p14="http://schemas.microsoft.com/office/powerpoint/2010/main" val="653582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C1676E-FF4A-481E-BCC9-F33B5DDE664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53B6-B075-4C73-962B-21F8268B14B6}" type="slidenum">
              <a:rPr lang="en-US" smtClean="0"/>
              <a:t>‹#›</a:t>
            </a:fld>
            <a:endParaRPr lang="en-US"/>
          </a:p>
        </p:txBody>
      </p:sp>
    </p:spTree>
    <p:extLst>
      <p:ext uri="{BB962C8B-B14F-4D97-AF65-F5344CB8AC3E}">
        <p14:creationId xmlns:p14="http://schemas.microsoft.com/office/powerpoint/2010/main" val="2709115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C1676E-FF4A-481E-BCC9-F33B5DDE664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53B6-B075-4C73-962B-21F8268B14B6}" type="slidenum">
              <a:rPr lang="en-US" smtClean="0"/>
              <a:t>‹#›</a:t>
            </a:fld>
            <a:endParaRPr lang="en-US"/>
          </a:p>
        </p:txBody>
      </p:sp>
    </p:spTree>
    <p:extLst>
      <p:ext uri="{BB962C8B-B14F-4D97-AF65-F5344CB8AC3E}">
        <p14:creationId xmlns:p14="http://schemas.microsoft.com/office/powerpoint/2010/main" val="3345562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93969"/>
          </a:xfrm>
        </p:spPr>
        <p:txBody>
          <a:bodyPr>
            <a:normAutofit/>
          </a:bodyPr>
          <a:lstStyle>
            <a:lvl1pPr>
              <a:defRPr sz="2800" b="1">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77334" y="1445846"/>
            <a:ext cx="8596668" cy="4157785"/>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Content Placeholder 12"/>
          <p:cNvPicPr>
            <a:picLocks noChangeAspect="1"/>
          </p:cNvPicPr>
          <p:nvPr userDrawn="1"/>
        </p:nvPicPr>
        <p:blipFill rotWithShape="1">
          <a:blip r:embed="rId2">
            <a:extLst>
              <a:ext uri="{28A0092B-C50C-407E-A947-70E740481C1C}">
                <a14:useLocalDpi xmlns:a14="http://schemas.microsoft.com/office/drawing/2010/main" val="0"/>
              </a:ext>
            </a:extLst>
          </a:blip>
          <a:srcRect t="13940" r="5540" b="24309"/>
          <a:stretch/>
        </p:blipFill>
        <p:spPr>
          <a:xfrm>
            <a:off x="599180" y="5959427"/>
            <a:ext cx="1632010" cy="711258"/>
          </a:xfrm>
          <a:prstGeom prst="rect">
            <a:avLst/>
          </a:prstGeom>
        </p:spPr>
      </p:pic>
    </p:spTree>
    <p:extLst>
      <p:ext uri="{BB962C8B-B14F-4D97-AF65-F5344CB8AC3E}">
        <p14:creationId xmlns:p14="http://schemas.microsoft.com/office/powerpoint/2010/main" val="1543136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C1676E-FF4A-481E-BCC9-F33B5DDE664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53B6-B075-4C73-962B-21F8268B14B6}" type="slidenum">
              <a:rPr lang="en-US" smtClean="0"/>
              <a:t>‹#›</a:t>
            </a:fld>
            <a:endParaRPr lang="en-US"/>
          </a:p>
        </p:txBody>
      </p:sp>
    </p:spTree>
    <p:extLst>
      <p:ext uri="{BB962C8B-B14F-4D97-AF65-F5344CB8AC3E}">
        <p14:creationId xmlns:p14="http://schemas.microsoft.com/office/powerpoint/2010/main" val="3159927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C1676E-FF4A-481E-BCC9-F33B5DDE664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753B6-B075-4C73-962B-21F8268B14B6}" type="slidenum">
              <a:rPr lang="en-US" smtClean="0"/>
              <a:t>‹#›</a:t>
            </a:fld>
            <a:endParaRPr lang="en-US"/>
          </a:p>
        </p:txBody>
      </p:sp>
    </p:spTree>
    <p:extLst>
      <p:ext uri="{BB962C8B-B14F-4D97-AF65-F5344CB8AC3E}">
        <p14:creationId xmlns:p14="http://schemas.microsoft.com/office/powerpoint/2010/main" val="3382342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C1676E-FF4A-481E-BCC9-F33B5DDE6648}"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753B6-B075-4C73-962B-21F8268B14B6}" type="slidenum">
              <a:rPr lang="en-US" smtClean="0"/>
              <a:t>‹#›</a:t>
            </a:fld>
            <a:endParaRPr lang="en-US"/>
          </a:p>
        </p:txBody>
      </p:sp>
    </p:spTree>
    <p:extLst>
      <p:ext uri="{BB962C8B-B14F-4D97-AF65-F5344CB8AC3E}">
        <p14:creationId xmlns:p14="http://schemas.microsoft.com/office/powerpoint/2010/main" val="2899685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C1676E-FF4A-481E-BCC9-F33B5DDE6648}"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753B6-B075-4C73-962B-21F8268B14B6}" type="slidenum">
              <a:rPr lang="en-US" smtClean="0"/>
              <a:t>‹#›</a:t>
            </a:fld>
            <a:endParaRPr lang="en-US"/>
          </a:p>
        </p:txBody>
      </p:sp>
    </p:spTree>
    <p:extLst>
      <p:ext uri="{BB962C8B-B14F-4D97-AF65-F5344CB8AC3E}">
        <p14:creationId xmlns:p14="http://schemas.microsoft.com/office/powerpoint/2010/main" val="2412481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C1676E-FF4A-481E-BCC9-F33B5DDE6648}"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753B6-B075-4C73-962B-21F8268B14B6}" type="slidenum">
              <a:rPr lang="en-US" smtClean="0"/>
              <a:t>‹#›</a:t>
            </a:fld>
            <a:endParaRPr lang="en-US"/>
          </a:p>
        </p:txBody>
      </p:sp>
    </p:spTree>
    <p:extLst>
      <p:ext uri="{BB962C8B-B14F-4D97-AF65-F5344CB8AC3E}">
        <p14:creationId xmlns:p14="http://schemas.microsoft.com/office/powerpoint/2010/main" val="2182702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C1676E-FF4A-481E-BCC9-F33B5DDE664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753B6-B075-4C73-962B-21F8268B14B6}" type="slidenum">
              <a:rPr lang="en-US" smtClean="0"/>
              <a:t>‹#›</a:t>
            </a:fld>
            <a:endParaRPr lang="en-US"/>
          </a:p>
        </p:txBody>
      </p:sp>
    </p:spTree>
    <p:extLst>
      <p:ext uri="{BB962C8B-B14F-4D97-AF65-F5344CB8AC3E}">
        <p14:creationId xmlns:p14="http://schemas.microsoft.com/office/powerpoint/2010/main" val="101505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C1676E-FF4A-481E-BCC9-F33B5DDE664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753B6-B075-4C73-962B-21F8268B14B6}" type="slidenum">
              <a:rPr lang="en-US" smtClean="0"/>
              <a:t>‹#›</a:t>
            </a:fld>
            <a:endParaRPr lang="en-US"/>
          </a:p>
        </p:txBody>
      </p:sp>
    </p:spTree>
    <p:extLst>
      <p:ext uri="{BB962C8B-B14F-4D97-AF65-F5344CB8AC3E}">
        <p14:creationId xmlns:p14="http://schemas.microsoft.com/office/powerpoint/2010/main" val="2959881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C1676E-FF4A-481E-BCC9-F33B5DDE664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53B6-B075-4C73-962B-21F8268B14B6}" type="slidenum">
              <a:rPr lang="en-US" smtClean="0"/>
              <a:t>‹#›</a:t>
            </a:fld>
            <a:endParaRPr lang="en-US"/>
          </a:p>
        </p:txBody>
      </p:sp>
    </p:spTree>
    <p:extLst>
      <p:ext uri="{BB962C8B-B14F-4D97-AF65-F5344CB8AC3E}">
        <p14:creationId xmlns:p14="http://schemas.microsoft.com/office/powerpoint/2010/main" val="2399421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C1676E-FF4A-481E-BCC9-F33B5DDE664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53B6-B075-4C73-962B-21F8268B14B6}" type="slidenum">
              <a:rPr lang="en-US" smtClean="0"/>
              <a:t>‹#›</a:t>
            </a:fld>
            <a:endParaRPr lang="en-US"/>
          </a:p>
        </p:txBody>
      </p:sp>
    </p:spTree>
    <p:extLst>
      <p:ext uri="{BB962C8B-B14F-4D97-AF65-F5344CB8AC3E}">
        <p14:creationId xmlns:p14="http://schemas.microsoft.com/office/powerpoint/2010/main" val="244979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3012" y="5644714"/>
            <a:ext cx="1651165" cy="1046915"/>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 t="12999" r="3055" b="22858"/>
          <a:stretch/>
        </p:blipFill>
        <p:spPr>
          <a:xfrm>
            <a:off x="385481" y="5513056"/>
            <a:ext cx="2395377" cy="1056611"/>
          </a:xfrm>
          <a:prstGeom prst="rect">
            <a:avLst/>
          </a:prstGeom>
        </p:spPr>
      </p:pic>
    </p:spTree>
    <p:extLst>
      <p:ext uri="{BB962C8B-B14F-4D97-AF65-F5344CB8AC3E}">
        <p14:creationId xmlns:p14="http://schemas.microsoft.com/office/powerpoint/2010/main" val="40152259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28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3797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2502628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499101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9086177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712588-04B1-427B-82EE-E8DB90309F08}"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F9F0C5-380F-41C2-899A-BAC0F0927E16}"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6040014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3460782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0797531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6562217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A54C80-263E-416B-A8E0-580EDEADCBD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6491215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3820318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87385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476739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2278F">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2278F">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358577827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1510658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2278F">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2278F">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360060670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719229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C6B4A9-1611-4792-9094-5F34BCA07E0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333C77-0158-454C-844F-B7AB9BD7DAD4}"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72495091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4400180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43956E-D8B2-4B58-87AF-63624AA6F2DF}"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5717-AA80-417E-BCA4-72BF5FB5E48B}" type="slidenum">
              <a:rPr lang="en-US" smtClean="0"/>
              <a:t>‹#›</a:t>
            </a:fld>
            <a:endParaRPr lang="en-US"/>
          </a:p>
        </p:txBody>
      </p:sp>
    </p:spTree>
    <p:extLst>
      <p:ext uri="{BB962C8B-B14F-4D97-AF65-F5344CB8AC3E}">
        <p14:creationId xmlns:p14="http://schemas.microsoft.com/office/powerpoint/2010/main" val="3909213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43956E-D8B2-4B58-87AF-63624AA6F2DF}"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5717-AA80-417E-BCA4-72BF5FB5E48B}" type="slidenum">
              <a:rPr lang="en-US" smtClean="0"/>
              <a:t>‹#›</a:t>
            </a:fld>
            <a:endParaRPr lang="en-US"/>
          </a:p>
        </p:txBody>
      </p:sp>
    </p:spTree>
    <p:extLst>
      <p:ext uri="{BB962C8B-B14F-4D97-AF65-F5344CB8AC3E}">
        <p14:creationId xmlns:p14="http://schemas.microsoft.com/office/powerpoint/2010/main" val="42473744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F43956E-D8B2-4B58-87AF-63624AA6F2DF}"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5717-AA80-417E-BCA4-72BF5FB5E48B}" type="slidenum">
              <a:rPr lang="en-US" smtClean="0"/>
              <a:t>‹#›</a:t>
            </a:fld>
            <a:endParaRPr lang="en-US"/>
          </a:p>
        </p:txBody>
      </p:sp>
    </p:spTree>
    <p:extLst>
      <p:ext uri="{BB962C8B-B14F-4D97-AF65-F5344CB8AC3E}">
        <p14:creationId xmlns:p14="http://schemas.microsoft.com/office/powerpoint/2010/main" val="2192490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43956E-D8B2-4B58-87AF-63624AA6F2DF}"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15717-AA80-417E-BCA4-72BF5FB5E48B}" type="slidenum">
              <a:rPr lang="en-US" smtClean="0"/>
              <a:t>‹#›</a:t>
            </a:fld>
            <a:endParaRPr lang="en-US"/>
          </a:p>
        </p:txBody>
      </p:sp>
    </p:spTree>
    <p:extLst>
      <p:ext uri="{BB962C8B-B14F-4D97-AF65-F5344CB8AC3E}">
        <p14:creationId xmlns:p14="http://schemas.microsoft.com/office/powerpoint/2010/main" val="254748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07181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43956E-D8B2-4B58-87AF-63624AA6F2DF}"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215717-AA80-417E-BCA4-72BF5FB5E48B}" type="slidenum">
              <a:rPr lang="en-US" smtClean="0"/>
              <a:t>‹#›</a:t>
            </a:fld>
            <a:endParaRPr lang="en-US"/>
          </a:p>
        </p:txBody>
      </p:sp>
    </p:spTree>
    <p:extLst>
      <p:ext uri="{BB962C8B-B14F-4D97-AF65-F5344CB8AC3E}">
        <p14:creationId xmlns:p14="http://schemas.microsoft.com/office/powerpoint/2010/main" val="6712643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43956E-D8B2-4B58-87AF-63624AA6F2DF}"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215717-AA80-417E-BCA4-72BF5FB5E48B}" type="slidenum">
              <a:rPr lang="en-US" smtClean="0"/>
              <a:t>‹#›</a:t>
            </a:fld>
            <a:endParaRPr lang="en-US"/>
          </a:p>
        </p:txBody>
      </p:sp>
    </p:spTree>
    <p:extLst>
      <p:ext uri="{BB962C8B-B14F-4D97-AF65-F5344CB8AC3E}">
        <p14:creationId xmlns:p14="http://schemas.microsoft.com/office/powerpoint/2010/main" val="16212978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43956E-D8B2-4B58-87AF-63624AA6F2DF}"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215717-AA80-417E-BCA4-72BF5FB5E48B}" type="slidenum">
              <a:rPr lang="en-US" smtClean="0"/>
              <a:t>‹#›</a:t>
            </a:fld>
            <a:endParaRPr lang="en-US"/>
          </a:p>
        </p:txBody>
      </p:sp>
    </p:spTree>
    <p:extLst>
      <p:ext uri="{BB962C8B-B14F-4D97-AF65-F5344CB8AC3E}">
        <p14:creationId xmlns:p14="http://schemas.microsoft.com/office/powerpoint/2010/main" val="110684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43956E-D8B2-4B58-87AF-63624AA6F2DF}"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15717-AA80-417E-BCA4-72BF5FB5E48B}" type="slidenum">
              <a:rPr lang="en-US" smtClean="0"/>
              <a:t>‹#›</a:t>
            </a:fld>
            <a:endParaRPr lang="en-US"/>
          </a:p>
        </p:txBody>
      </p:sp>
    </p:spTree>
    <p:extLst>
      <p:ext uri="{BB962C8B-B14F-4D97-AF65-F5344CB8AC3E}">
        <p14:creationId xmlns:p14="http://schemas.microsoft.com/office/powerpoint/2010/main" val="7875387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43956E-D8B2-4B58-87AF-63624AA6F2DF}"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15717-AA80-417E-BCA4-72BF5FB5E48B}" type="slidenum">
              <a:rPr lang="en-US" smtClean="0"/>
              <a:t>‹#›</a:t>
            </a:fld>
            <a:endParaRPr lang="en-US"/>
          </a:p>
        </p:txBody>
      </p:sp>
    </p:spTree>
    <p:extLst>
      <p:ext uri="{BB962C8B-B14F-4D97-AF65-F5344CB8AC3E}">
        <p14:creationId xmlns:p14="http://schemas.microsoft.com/office/powerpoint/2010/main" val="2875516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43956E-D8B2-4B58-87AF-63624AA6F2DF}"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5717-AA80-417E-BCA4-72BF5FB5E48B}" type="slidenum">
              <a:rPr lang="en-US" smtClean="0"/>
              <a:t>‹#›</a:t>
            </a:fld>
            <a:endParaRPr lang="en-US"/>
          </a:p>
        </p:txBody>
      </p:sp>
    </p:spTree>
    <p:extLst>
      <p:ext uri="{BB962C8B-B14F-4D97-AF65-F5344CB8AC3E}">
        <p14:creationId xmlns:p14="http://schemas.microsoft.com/office/powerpoint/2010/main" val="1044177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43956E-D8B2-4B58-87AF-63624AA6F2DF}"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5717-AA80-417E-BCA4-72BF5FB5E48B}" type="slidenum">
              <a:rPr lang="en-US" smtClean="0"/>
              <a:t>‹#›</a:t>
            </a:fld>
            <a:endParaRPr lang="en-US"/>
          </a:p>
        </p:txBody>
      </p:sp>
    </p:spTree>
    <p:extLst>
      <p:ext uri="{BB962C8B-B14F-4D97-AF65-F5344CB8AC3E}">
        <p14:creationId xmlns:p14="http://schemas.microsoft.com/office/powerpoint/2010/main" val="15710517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268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Rektangel 2"/>
          <p:cNvSpPr>
            <a:spLocks noChangeArrowheads="1"/>
          </p:cNvSpPr>
          <p:nvPr/>
        </p:nvSpPr>
        <p:spPr bwMode="auto">
          <a:xfrm>
            <a:off x="0" y="8878"/>
            <a:ext cx="12192000" cy="1227600"/>
          </a:xfrm>
          <a:prstGeom prst="rect">
            <a:avLst/>
          </a:prstGeom>
          <a:gradFill flip="none" rotWithShape="1">
            <a:gsLst>
              <a:gs pos="21000">
                <a:srgbClr val="7DC8DF"/>
              </a:gs>
              <a:gs pos="100000">
                <a:srgbClr val="6699FF"/>
              </a:gs>
            </a:gsLst>
            <a:lin ang="5400000" scaled="1"/>
            <a:tileRect/>
          </a:gradFill>
          <a:ln w="9525">
            <a:noFill/>
            <a:miter lim="800000"/>
            <a:headEnd/>
            <a:tailEnd/>
          </a:ln>
          <a:effectLst/>
        </p:spPr>
        <p:txBody>
          <a:bodyPr anchor="ctr"/>
          <a:lstStyle/>
          <a:p>
            <a:pPr indent="-342900" algn="ctr" fontAlgn="auto">
              <a:spcBef>
                <a:spcPts val="0"/>
              </a:spcBef>
              <a:spcAft>
                <a:spcPts val="0"/>
              </a:spcAft>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3" name="Pladsholder til indhold 2"/>
          <p:cNvSpPr>
            <a:spLocks noGrp="1"/>
          </p:cNvSpPr>
          <p:nvPr>
            <p:ph idx="1"/>
          </p:nvPr>
        </p:nvSpPr>
        <p:spPr>
          <a:xfrm>
            <a:off x="578177" y="2298703"/>
            <a:ext cx="109728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0" name="Titel 1"/>
          <p:cNvSpPr>
            <a:spLocks noGrp="1"/>
          </p:cNvSpPr>
          <p:nvPr>
            <p:ph type="title"/>
          </p:nvPr>
        </p:nvSpPr>
        <p:spPr>
          <a:xfrm>
            <a:off x="237067" y="833438"/>
            <a:ext cx="6112933" cy="563562"/>
          </a:xfrm>
          <a:prstGeom prst="rect">
            <a:avLst/>
          </a:prstGeom>
        </p:spPr>
        <p:txBody>
          <a:bodyPr/>
          <a:lstStyle>
            <a:lvl1pPr algn="l">
              <a:defRPr sz="3200">
                <a:latin typeface="Arial" pitchFamily="34" charset="0"/>
              </a:defRPr>
            </a:lvl1pPr>
          </a:lstStyle>
          <a:p>
            <a:r>
              <a:rPr lang="en-US"/>
              <a:t>Click to edit Master title style</a:t>
            </a:r>
            <a:endParaRPr lang="da-DK" dirty="0"/>
          </a:p>
        </p:txBody>
      </p:sp>
      <p:sp>
        <p:nvSpPr>
          <p:cNvPr id="11" name="Pladsholder til tekst 2"/>
          <p:cNvSpPr>
            <a:spLocks noGrp="1"/>
          </p:cNvSpPr>
          <p:nvPr>
            <p:ph type="body" idx="13"/>
          </p:nvPr>
        </p:nvSpPr>
        <p:spPr>
          <a:xfrm>
            <a:off x="237067" y="1447801"/>
            <a:ext cx="8652933" cy="358774"/>
          </a:xfrm>
          <a:prstGeom prst="rect">
            <a:avLst/>
          </a:prstGeom>
        </p:spPr>
        <p:txBody>
          <a:bodyPr anchor="b"/>
          <a:lstStyle>
            <a:lvl1pPr marL="0" indent="0">
              <a:buNone/>
              <a:defRPr sz="20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Pladsholder til dato 3"/>
          <p:cNvSpPr>
            <a:spLocks noGrp="1"/>
          </p:cNvSpPr>
          <p:nvPr userDrawn="1">
            <p:ph type="dt" sz="half" idx="14"/>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a:defRPr/>
            </a:pPr>
            <a:r>
              <a:rPr lang="da-DK"/>
              <a:t>Your footnote</a:t>
            </a:r>
          </a:p>
        </p:txBody>
      </p:sp>
      <p:sp>
        <p:nvSpPr>
          <p:cNvPr id="9" name="Pladsholder til diasnummer 5"/>
          <p:cNvSpPr>
            <a:spLocks noGrp="1"/>
          </p:cNvSpPr>
          <p:nvPr userDrawn="1">
            <p:ph type="sldNum" sz="quarter" idx="15"/>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a:defRPr/>
            </a:pPr>
            <a:r>
              <a:rPr lang="da-DK"/>
              <a:t>Your Logo</a:t>
            </a:r>
          </a:p>
        </p:txBody>
      </p:sp>
      <p:pic>
        <p:nvPicPr>
          <p:cNvPr id="12" name="Picture 11" descr="4145513975_5a3c8ebae8[1].jpg"/>
          <p:cNvPicPr>
            <a:picLocks noChangeAspect="1"/>
          </p:cNvPicPr>
          <p:nvPr userDrawn="1"/>
        </p:nvPicPr>
        <p:blipFill>
          <a:blip r:embed="rId2"/>
          <a:stretch>
            <a:fillRect/>
          </a:stretch>
        </p:blipFill>
        <p:spPr>
          <a:xfrm>
            <a:off x="9878648" y="-35879"/>
            <a:ext cx="2313353" cy="1327549"/>
          </a:xfrm>
          <a:prstGeom prst="rect">
            <a:avLst/>
          </a:prstGeom>
          <a:ln>
            <a:noFill/>
          </a:ln>
          <a:effectLst>
            <a:softEdge rad="112500"/>
          </a:effectLst>
        </p:spPr>
      </p:pic>
    </p:spTree>
    <p:extLst>
      <p:ext uri="{BB962C8B-B14F-4D97-AF65-F5344CB8AC3E}">
        <p14:creationId xmlns:p14="http://schemas.microsoft.com/office/powerpoint/2010/main" val="27036585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grpSp>
        <p:nvGrpSpPr>
          <p:cNvPr id="5" name="Gruppe 12"/>
          <p:cNvGrpSpPr>
            <a:grpSpLocks/>
          </p:cNvGrpSpPr>
          <p:nvPr userDrawn="1"/>
        </p:nvGrpSpPr>
        <p:grpSpPr bwMode="auto">
          <a:xfrm>
            <a:off x="0" y="0"/>
            <a:ext cx="12192000" cy="1970088"/>
            <a:chOff x="0" y="0"/>
            <a:chExt cx="9144000" cy="1970099"/>
          </a:xfrm>
        </p:grpSpPr>
        <p:sp>
          <p:nvSpPr>
            <p:cNvPr id="6" name="Rektangel 2"/>
            <p:cNvSpPr>
              <a:spLocks noChangeArrowheads="1"/>
            </p:cNvSpPr>
            <p:nvPr userDrawn="1"/>
          </p:nvSpPr>
          <p:spPr bwMode="auto">
            <a:xfrm>
              <a:off x="0" y="0"/>
              <a:ext cx="9144000" cy="1970099"/>
            </a:xfrm>
            <a:prstGeom prst="rect">
              <a:avLst/>
            </a:prstGeom>
            <a:gradFill flip="none" rotWithShape="1">
              <a:gsLst>
                <a:gs pos="21000">
                  <a:srgbClr val="7DC8DF"/>
                </a:gs>
                <a:gs pos="100000">
                  <a:srgbClr val="6699FF"/>
                </a:gs>
              </a:gsLst>
              <a:lin ang="5400000" scaled="1"/>
              <a:tileRect/>
            </a:gradFill>
            <a:ln w="9525">
              <a:noFill/>
              <a:miter lim="800000"/>
              <a:headEnd/>
              <a:tailEnd/>
            </a:ln>
            <a:effectLst/>
          </p:spPr>
          <p:txBody>
            <a:bodyPr anchor="ctr"/>
            <a:lstStyle/>
            <a:p>
              <a:pPr indent="-342900" algn="ctr" fontAlgn="auto">
                <a:spcBef>
                  <a:spcPts val="0"/>
                </a:spcBef>
                <a:spcAft>
                  <a:spcPts val="0"/>
                </a:spcAft>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7" name="Rektangel 3"/>
            <p:cNvSpPr>
              <a:spLocks noChangeArrowheads="1"/>
            </p:cNvSpPr>
            <p:nvPr userDrawn="1"/>
          </p:nvSpPr>
          <p:spPr bwMode="auto">
            <a:xfrm>
              <a:off x="0" y="1703398"/>
              <a:ext cx="9144000" cy="266701"/>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defTabSz="914400"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8" name="Pladsholder til indhold 2"/>
          <p:cNvSpPr>
            <a:spLocks noGrp="1"/>
          </p:cNvSpPr>
          <p:nvPr>
            <p:ph idx="1"/>
          </p:nvPr>
        </p:nvSpPr>
        <p:spPr>
          <a:xfrm>
            <a:off x="609600" y="2552701"/>
            <a:ext cx="10972800" cy="3573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1" name="Titel 1"/>
          <p:cNvSpPr>
            <a:spLocks noGrp="1"/>
          </p:cNvSpPr>
          <p:nvPr>
            <p:ph type="title"/>
          </p:nvPr>
        </p:nvSpPr>
        <p:spPr>
          <a:xfrm>
            <a:off x="237067" y="515938"/>
            <a:ext cx="6112933" cy="563562"/>
          </a:xfrm>
          <a:prstGeom prst="rect">
            <a:avLst/>
          </a:prstGeom>
        </p:spPr>
        <p:txBody>
          <a:bodyPr/>
          <a:lstStyle>
            <a:lvl1pPr algn="l">
              <a:defRPr sz="3200">
                <a:latin typeface="Arial" pitchFamily="34" charset="0"/>
              </a:defRPr>
            </a:lvl1pPr>
          </a:lstStyle>
          <a:p>
            <a:r>
              <a:rPr lang="en-US"/>
              <a:t>Click to edit Master title style</a:t>
            </a:r>
            <a:endParaRPr lang="da-DK" dirty="0"/>
          </a:p>
        </p:txBody>
      </p:sp>
      <p:sp>
        <p:nvSpPr>
          <p:cNvPr id="12" name="Pladsholder til tekst 2"/>
          <p:cNvSpPr>
            <a:spLocks noGrp="1"/>
          </p:cNvSpPr>
          <p:nvPr>
            <p:ph type="body" idx="13"/>
          </p:nvPr>
        </p:nvSpPr>
        <p:spPr>
          <a:xfrm>
            <a:off x="237067" y="1130301"/>
            <a:ext cx="8652933" cy="358774"/>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Pladsholder til dato 3"/>
          <p:cNvSpPr>
            <a:spLocks noGrp="1"/>
          </p:cNvSpPr>
          <p:nvPr>
            <p:ph type="dt" sz="half" idx="14"/>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a:defRPr/>
            </a:pPr>
            <a:r>
              <a:rPr lang="da-DK"/>
              <a:t>Your footnote</a:t>
            </a:r>
          </a:p>
        </p:txBody>
      </p:sp>
      <p:sp>
        <p:nvSpPr>
          <p:cNvPr id="10" name="Pladsholder til diasnummer 5"/>
          <p:cNvSpPr>
            <a:spLocks noGrp="1"/>
          </p:cNvSpPr>
          <p:nvPr>
            <p:ph type="sldNum" sz="quarter" idx="15"/>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a:defRPr/>
            </a:pPr>
            <a:r>
              <a:rPr lang="da-DK"/>
              <a:t>Your Logo</a:t>
            </a:r>
          </a:p>
        </p:txBody>
      </p:sp>
    </p:spTree>
    <p:extLst>
      <p:ext uri="{BB962C8B-B14F-4D97-AF65-F5344CB8AC3E}">
        <p14:creationId xmlns:p14="http://schemas.microsoft.com/office/powerpoint/2010/main" val="1587309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1513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atin typeface="Arial" pitchFamily="34" charset="0"/>
              </a:defRPr>
            </a:lvl1pPr>
          </a:lstStyle>
          <a:p>
            <a:r>
              <a:rPr lang="en-US"/>
              <a:t>Click to edit Master title style</a:t>
            </a:r>
            <a:endParaRPr lang="da-DK" dirty="0"/>
          </a:p>
        </p:txBody>
      </p:sp>
      <p:sp>
        <p:nvSpPr>
          <p:cNvPr id="3" name="Pladsholder til indhold 2"/>
          <p:cNvSpPr>
            <a:spLocks noGrp="1"/>
          </p:cNvSpPr>
          <p:nvPr>
            <p:ph sz="half" idx="1"/>
          </p:nvPr>
        </p:nvSpPr>
        <p:spPr>
          <a:xfrm>
            <a:off x="609600" y="1600201"/>
            <a:ext cx="5384800" cy="4525963"/>
          </a:xfrm>
          <a:prstGeom prst="rect">
            <a:avLst/>
          </a:prstGeom>
        </p:spPr>
        <p:txBody>
          <a:bodyPr/>
          <a:lstStyle>
            <a:lvl1pPr>
              <a:defRPr sz="2800">
                <a:latin typeface="Arial" pitchFamily="34" charset="0"/>
              </a:defRPr>
            </a:lvl1pPr>
            <a:lvl2pPr>
              <a:defRPr sz="2400">
                <a:latin typeface="Arial" pitchFamily="34" charset="0"/>
              </a:defRPr>
            </a:lvl2pPr>
            <a:lvl3pPr>
              <a:defRPr sz="2000">
                <a:latin typeface="Arial" pitchFamily="34" charset="0"/>
              </a:defRPr>
            </a:lvl3pPr>
            <a:lvl4pPr>
              <a:defRPr sz="1800">
                <a:latin typeface="Arial" pitchFamily="34" charset="0"/>
              </a:defRPr>
            </a:lvl4pPr>
            <a:lvl5pPr>
              <a:defRPr sz="1800">
                <a:latin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Pladsholder til indhold 3"/>
          <p:cNvSpPr>
            <a:spLocks noGrp="1"/>
          </p:cNvSpPr>
          <p:nvPr>
            <p:ph sz="half" idx="2"/>
          </p:nvPr>
        </p:nvSpPr>
        <p:spPr>
          <a:xfrm>
            <a:off x="6197600" y="1600201"/>
            <a:ext cx="5384800" cy="4525963"/>
          </a:xfrm>
          <a:prstGeom prst="rect">
            <a:avLst/>
          </a:prstGeom>
        </p:spPr>
        <p:txBody>
          <a:bodyPr/>
          <a:lstStyle>
            <a:lvl1pPr>
              <a:defRPr sz="2800">
                <a:latin typeface="Arial" pitchFamily="34" charset="0"/>
              </a:defRPr>
            </a:lvl1pPr>
            <a:lvl2pPr>
              <a:defRPr sz="2400">
                <a:latin typeface="Arial" pitchFamily="34" charset="0"/>
              </a:defRPr>
            </a:lvl2pPr>
            <a:lvl3pPr>
              <a:defRPr sz="2000">
                <a:latin typeface="Arial" pitchFamily="34" charset="0"/>
              </a:defRPr>
            </a:lvl3pPr>
            <a:lvl4pPr>
              <a:defRPr sz="1800">
                <a:latin typeface="Arial" pitchFamily="34" charset="0"/>
              </a:defRPr>
            </a:lvl4pPr>
            <a:lvl5pPr>
              <a:defRPr sz="1800">
                <a:latin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Pladsholder til dato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32D54716-E720-4D05-862E-7A467BC65C37}" type="datetime1">
              <a:rPr lang="da-DK"/>
              <a:pPr>
                <a:defRPr/>
              </a:pPr>
              <a:t>31-03-2020</a:t>
            </a:fld>
            <a:endParaRPr lang="da-DK"/>
          </a:p>
        </p:txBody>
      </p:sp>
      <p:sp>
        <p:nvSpPr>
          <p:cNvPr id="6" name="Pladsholder til sidefod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endParaRPr lang="da-DK"/>
          </a:p>
        </p:txBody>
      </p:sp>
      <p:sp>
        <p:nvSpPr>
          <p:cNvPr id="7" name="Pladsholder til diasnumm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9B68EB8C-DD0A-433D-95FE-AD07FBB8CCCC}" type="slidenum">
              <a:rPr lang="da-DK"/>
              <a:pPr>
                <a:defRPr/>
              </a:pPr>
              <a:t>‹#›</a:t>
            </a:fld>
            <a:endParaRPr lang="da-DK"/>
          </a:p>
        </p:txBody>
      </p:sp>
    </p:spTree>
    <p:extLst>
      <p:ext uri="{BB962C8B-B14F-4D97-AF65-F5344CB8AC3E}">
        <p14:creationId xmlns:p14="http://schemas.microsoft.com/office/powerpoint/2010/main" val="394819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atin typeface="Arial" pitchFamily="34" charset="0"/>
              </a:defRPr>
            </a:lvl1pPr>
          </a:lstStyle>
          <a:p>
            <a:r>
              <a:rPr lang="en-US"/>
              <a:t>Click to edit Master title style</a:t>
            </a:r>
            <a:endParaRPr lang="da-DK" dirty="0"/>
          </a:p>
        </p:txBody>
      </p:sp>
      <p:sp>
        <p:nvSpPr>
          <p:cNvPr id="3" name="Pladsholder til tekst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ladsholder til indhold 3"/>
          <p:cNvSpPr>
            <a:spLocks noGrp="1"/>
          </p:cNvSpPr>
          <p:nvPr>
            <p:ph sz="half" idx="2"/>
          </p:nvPr>
        </p:nvSpPr>
        <p:spPr>
          <a:xfrm>
            <a:off x="609600" y="2174875"/>
            <a:ext cx="5386917" cy="3951288"/>
          </a:xfrm>
          <a:prstGeom prst="rect">
            <a:avLst/>
          </a:prstGeom>
        </p:spPr>
        <p:txBody>
          <a:bodyPr/>
          <a:lstStyle>
            <a:lvl1pPr>
              <a:defRPr sz="2400">
                <a:latin typeface="Arial" pitchFamily="34" charset="0"/>
              </a:defRPr>
            </a:lvl1pPr>
            <a:lvl2pPr>
              <a:defRPr sz="2000">
                <a:latin typeface="Arial" pitchFamily="34" charset="0"/>
              </a:defRPr>
            </a:lvl2pPr>
            <a:lvl3pPr>
              <a:defRPr sz="1800">
                <a:latin typeface="Arial" pitchFamily="34" charset="0"/>
              </a:defRPr>
            </a:lvl3pPr>
            <a:lvl4pPr>
              <a:defRPr sz="1600">
                <a:latin typeface="Arial" pitchFamily="34" charset="0"/>
              </a:defRPr>
            </a:lvl4pPr>
            <a:lvl5pPr>
              <a:defRPr sz="1600">
                <a:latin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Pladsholder til tekst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ladsholder til indhold 5"/>
          <p:cNvSpPr>
            <a:spLocks noGrp="1"/>
          </p:cNvSpPr>
          <p:nvPr>
            <p:ph sz="quarter" idx="4"/>
          </p:nvPr>
        </p:nvSpPr>
        <p:spPr>
          <a:xfrm>
            <a:off x="6193368" y="2174875"/>
            <a:ext cx="5389033" cy="3951288"/>
          </a:xfrm>
          <a:prstGeom prst="rect">
            <a:avLst/>
          </a:prstGeom>
        </p:spPr>
        <p:txBody>
          <a:bodyPr/>
          <a:lstStyle>
            <a:lvl1pPr>
              <a:defRPr sz="2400">
                <a:latin typeface="Arial" pitchFamily="34" charset="0"/>
              </a:defRPr>
            </a:lvl1pPr>
            <a:lvl2pPr>
              <a:defRPr sz="2000">
                <a:latin typeface="Arial" pitchFamily="34" charset="0"/>
              </a:defRPr>
            </a:lvl2pPr>
            <a:lvl3pPr>
              <a:defRPr sz="1800">
                <a:latin typeface="Arial" pitchFamily="34" charset="0"/>
              </a:defRPr>
            </a:lvl3pPr>
            <a:lvl4pPr>
              <a:defRPr sz="1600">
                <a:latin typeface="Arial" pitchFamily="34" charset="0"/>
              </a:defRPr>
            </a:lvl4pPr>
            <a:lvl5pPr>
              <a:defRPr sz="1600">
                <a:latin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7" name="Pladsholder til dato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88FC609B-D527-4C78-9FB7-3D08698ACBDE}" type="datetime1">
              <a:rPr lang="da-DK"/>
              <a:pPr>
                <a:defRPr/>
              </a:pPr>
              <a:t>31-03-2020</a:t>
            </a:fld>
            <a:endParaRPr lang="da-DK"/>
          </a:p>
        </p:txBody>
      </p:sp>
      <p:sp>
        <p:nvSpPr>
          <p:cNvPr id="8" name="Pladsholder til sidefod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endParaRPr lang="da-DK"/>
          </a:p>
        </p:txBody>
      </p:sp>
      <p:sp>
        <p:nvSpPr>
          <p:cNvPr id="9" name="Pladsholder til diasnumm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A052D3A4-931B-48B8-B513-B001E5DFD157}" type="slidenum">
              <a:rPr lang="da-DK"/>
              <a:pPr>
                <a:defRPr/>
              </a:pPr>
              <a:t>‹#›</a:t>
            </a:fld>
            <a:endParaRPr lang="da-DK"/>
          </a:p>
        </p:txBody>
      </p:sp>
    </p:spTree>
    <p:extLst>
      <p:ext uri="{BB962C8B-B14F-4D97-AF65-F5344CB8AC3E}">
        <p14:creationId xmlns:p14="http://schemas.microsoft.com/office/powerpoint/2010/main" val="2339779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atin typeface="Arial" pitchFamily="34" charset="0"/>
              </a:defRPr>
            </a:lvl1pPr>
          </a:lstStyle>
          <a:p>
            <a:r>
              <a:rPr lang="en-US"/>
              <a:t>Click to edit Master title style</a:t>
            </a:r>
            <a:endParaRPr lang="da-DK" dirty="0"/>
          </a:p>
        </p:txBody>
      </p:sp>
      <p:sp>
        <p:nvSpPr>
          <p:cNvPr id="3" name="Pladsholder til dato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B6A74525-5B36-4E0D-B241-EBF4A62C0F22}" type="datetime1">
              <a:rPr lang="da-DK"/>
              <a:pPr>
                <a:defRPr/>
              </a:pPr>
              <a:t>31-03-2020</a:t>
            </a:fld>
            <a:endParaRPr lang="da-DK"/>
          </a:p>
        </p:txBody>
      </p:sp>
      <p:sp>
        <p:nvSpPr>
          <p:cNvPr id="4" name="Pladsholder til sidefod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endParaRPr lang="da-DK"/>
          </a:p>
        </p:txBody>
      </p:sp>
      <p:sp>
        <p:nvSpPr>
          <p:cNvPr id="5" name="Pladsholder til diasnumm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137D9360-CC6F-4C0D-8960-578C7FFE388A}" type="slidenum">
              <a:rPr lang="da-DK"/>
              <a:pPr>
                <a:defRPr/>
              </a:pPr>
              <a:t>‹#›</a:t>
            </a:fld>
            <a:endParaRPr lang="da-DK"/>
          </a:p>
        </p:txBody>
      </p:sp>
    </p:spTree>
    <p:extLst>
      <p:ext uri="{BB962C8B-B14F-4D97-AF65-F5344CB8AC3E}">
        <p14:creationId xmlns:p14="http://schemas.microsoft.com/office/powerpoint/2010/main" val="275817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EF1AAD0A-0F2D-41BA-9F47-46104AFCC7ED}" type="datetime1">
              <a:rPr lang="da-DK"/>
              <a:pPr>
                <a:defRPr/>
              </a:pPr>
              <a:t>31-03-2020</a:t>
            </a:fld>
            <a:endParaRPr lang="da-DK"/>
          </a:p>
        </p:txBody>
      </p:sp>
      <p:sp>
        <p:nvSpPr>
          <p:cNvPr id="3" name="Pladsholder til sidefod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endParaRPr lang="da-DK"/>
          </a:p>
        </p:txBody>
      </p:sp>
      <p:sp>
        <p:nvSpPr>
          <p:cNvPr id="4" name="Pladsholder til diasnumm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3903C74D-0643-4A75-9593-1D9A8E15377C}" type="slidenum">
              <a:rPr lang="da-DK"/>
              <a:pPr>
                <a:defRPr/>
              </a:pPr>
              <a:t>‹#›</a:t>
            </a:fld>
            <a:endParaRPr lang="da-DK"/>
          </a:p>
        </p:txBody>
      </p:sp>
    </p:spTree>
    <p:extLst>
      <p:ext uri="{BB962C8B-B14F-4D97-AF65-F5344CB8AC3E}">
        <p14:creationId xmlns:p14="http://schemas.microsoft.com/office/powerpoint/2010/main" val="1940319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a:prstGeom prst="rect">
            <a:avLst/>
          </a:prstGeom>
        </p:spPr>
        <p:txBody>
          <a:bodyPr anchor="b"/>
          <a:lstStyle>
            <a:lvl1pPr algn="l">
              <a:defRPr sz="2000" b="1">
                <a:latin typeface="Arial" pitchFamily="34" charset="0"/>
              </a:defRPr>
            </a:lvl1pPr>
          </a:lstStyle>
          <a:p>
            <a:r>
              <a:rPr lang="en-US"/>
              <a:t>Click to edit Master title style</a:t>
            </a:r>
            <a:endParaRPr lang="da-DK" dirty="0"/>
          </a:p>
        </p:txBody>
      </p:sp>
      <p:sp>
        <p:nvSpPr>
          <p:cNvPr id="3" name="Pladsholder til indhold 2"/>
          <p:cNvSpPr>
            <a:spLocks noGrp="1"/>
          </p:cNvSpPr>
          <p:nvPr>
            <p:ph idx="1"/>
          </p:nvPr>
        </p:nvSpPr>
        <p:spPr>
          <a:xfrm>
            <a:off x="4766733" y="273051"/>
            <a:ext cx="6815667" cy="5853113"/>
          </a:xfrm>
          <a:prstGeom prst="rect">
            <a:avLst/>
          </a:prstGeom>
        </p:spPr>
        <p:txBody>
          <a:bodyPr/>
          <a:lstStyle>
            <a:lvl1pPr>
              <a:defRPr sz="3200">
                <a:latin typeface="Arial" pitchFamily="34" charset="0"/>
              </a:defRPr>
            </a:lvl1pPr>
            <a:lvl2pPr>
              <a:defRPr sz="2800">
                <a:latin typeface="Arial" pitchFamily="34" charset="0"/>
              </a:defRPr>
            </a:lvl2pPr>
            <a:lvl3pPr>
              <a:defRPr sz="2400">
                <a:latin typeface="Arial" pitchFamily="34" charset="0"/>
              </a:defRPr>
            </a:lvl3pPr>
            <a:lvl4pPr>
              <a:defRPr sz="2000">
                <a:latin typeface="Arial" pitchFamily="34" charset="0"/>
              </a:defRPr>
            </a:lvl4pPr>
            <a:lvl5pPr>
              <a:defRPr sz="2000">
                <a:latin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Pladsholder til tekst 3"/>
          <p:cNvSpPr>
            <a:spLocks noGrp="1"/>
          </p:cNvSpPr>
          <p:nvPr>
            <p:ph type="body" sz="half" idx="2"/>
          </p:nvPr>
        </p:nvSpPr>
        <p:spPr>
          <a:xfrm>
            <a:off x="609601" y="1435101"/>
            <a:ext cx="4011084" cy="4691063"/>
          </a:xfrm>
          <a:prstGeom prst="rect">
            <a:avLst/>
          </a:prstGeom>
        </p:spPr>
        <p:txBody>
          <a:bodyPr/>
          <a:lstStyle>
            <a:lvl1pPr marL="0" indent="0">
              <a:buNone/>
              <a:defRPr sz="1400">
                <a:latin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Pladsholder til dato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91B7DFD2-F6DF-4459-A8ED-0113AA7007E4}" type="datetime1">
              <a:rPr lang="da-DK"/>
              <a:pPr>
                <a:defRPr/>
              </a:pPr>
              <a:t>31-03-2020</a:t>
            </a:fld>
            <a:endParaRPr lang="da-DK"/>
          </a:p>
        </p:txBody>
      </p:sp>
      <p:sp>
        <p:nvSpPr>
          <p:cNvPr id="6" name="Pladsholder til sidefod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endParaRPr lang="da-DK"/>
          </a:p>
        </p:txBody>
      </p:sp>
      <p:sp>
        <p:nvSpPr>
          <p:cNvPr id="7" name="Pladsholder til diasnumm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DA4AD978-D06B-4EC8-AFBB-00AD097D2073}" type="slidenum">
              <a:rPr lang="da-DK"/>
              <a:pPr>
                <a:defRPr/>
              </a:pPr>
              <a:t>‹#›</a:t>
            </a:fld>
            <a:endParaRPr lang="da-DK"/>
          </a:p>
        </p:txBody>
      </p:sp>
    </p:spTree>
    <p:extLst>
      <p:ext uri="{BB962C8B-B14F-4D97-AF65-F5344CB8AC3E}">
        <p14:creationId xmlns:p14="http://schemas.microsoft.com/office/powerpoint/2010/main" val="26081308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a:prstGeom prst="rect">
            <a:avLst/>
          </a:prstGeom>
        </p:spPr>
        <p:txBody>
          <a:bodyPr anchor="b"/>
          <a:lstStyle>
            <a:lvl1pPr algn="l">
              <a:defRPr sz="2000" b="1">
                <a:latin typeface="Arial" pitchFamily="34" charset="0"/>
              </a:defRPr>
            </a:lvl1pPr>
          </a:lstStyle>
          <a:p>
            <a:r>
              <a:rPr lang="en-US"/>
              <a:t>Click to edit Master title style</a:t>
            </a:r>
            <a:endParaRPr lang="da-DK" dirty="0"/>
          </a:p>
        </p:txBody>
      </p:sp>
      <p:sp>
        <p:nvSpPr>
          <p:cNvPr id="3" name="Pladsholder til billede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atin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da-DK" noProof="0" dirty="0"/>
          </a:p>
        </p:txBody>
      </p:sp>
      <p:sp>
        <p:nvSpPr>
          <p:cNvPr id="4" name="Pladsholder til tekst 3"/>
          <p:cNvSpPr>
            <a:spLocks noGrp="1"/>
          </p:cNvSpPr>
          <p:nvPr>
            <p:ph type="body" sz="half" idx="2"/>
          </p:nvPr>
        </p:nvSpPr>
        <p:spPr>
          <a:xfrm>
            <a:off x="2389717" y="5367338"/>
            <a:ext cx="7315200" cy="804862"/>
          </a:xfrm>
          <a:prstGeom prst="rect">
            <a:avLst/>
          </a:prstGeom>
        </p:spPr>
        <p:txBody>
          <a:bodyPr/>
          <a:lstStyle>
            <a:lvl1pPr marL="0" indent="0">
              <a:buNone/>
              <a:defRPr sz="1400">
                <a:latin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Pladsholder til dato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C2EDBDCE-1842-4D63-BFCA-BC71275857C8}" type="datetime1">
              <a:rPr lang="da-DK"/>
              <a:pPr>
                <a:defRPr/>
              </a:pPr>
              <a:t>31-03-2020</a:t>
            </a:fld>
            <a:endParaRPr lang="da-DK"/>
          </a:p>
        </p:txBody>
      </p:sp>
      <p:sp>
        <p:nvSpPr>
          <p:cNvPr id="6" name="Pladsholder til sidefod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endParaRPr lang="da-DK"/>
          </a:p>
        </p:txBody>
      </p:sp>
      <p:sp>
        <p:nvSpPr>
          <p:cNvPr id="7" name="Pladsholder til diasnumm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5B878EA9-22B3-4431-A00F-417EDF43EB52}" type="slidenum">
              <a:rPr lang="da-DK"/>
              <a:pPr>
                <a:defRPr/>
              </a:pPr>
              <a:t>‹#›</a:t>
            </a:fld>
            <a:endParaRPr lang="da-DK"/>
          </a:p>
        </p:txBody>
      </p:sp>
    </p:spTree>
    <p:extLst>
      <p:ext uri="{BB962C8B-B14F-4D97-AF65-F5344CB8AC3E}">
        <p14:creationId xmlns:p14="http://schemas.microsoft.com/office/powerpoint/2010/main" val="37307085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atin typeface="Arial" pitchFamily="34" charset="0"/>
              </a:defRPr>
            </a:lvl1pPr>
          </a:lstStyle>
          <a:p>
            <a:r>
              <a:rPr lang="en-US"/>
              <a:t>Click to edit Master title style</a:t>
            </a:r>
            <a:endParaRPr lang="da-DK" dirty="0"/>
          </a:p>
        </p:txBody>
      </p:sp>
      <p:sp>
        <p:nvSpPr>
          <p:cNvPr id="3" name="Pladsholder til lodret titel 2"/>
          <p:cNvSpPr>
            <a:spLocks noGrp="1"/>
          </p:cNvSpPr>
          <p:nvPr>
            <p:ph type="body" orient="vert" idx="1"/>
          </p:nvPr>
        </p:nvSpPr>
        <p:spPr>
          <a:xfrm>
            <a:off x="609600" y="1600201"/>
            <a:ext cx="10972800" cy="4525963"/>
          </a:xfrm>
          <a:prstGeom prst="rect">
            <a:avLst/>
          </a:prstGeom>
        </p:spPr>
        <p:txBody>
          <a:bodyPr vert="eaVert"/>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Pladsholder til dato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99F64210-BE59-4BAE-A07C-4F9AD0DAB6C8}" type="datetime1">
              <a:rPr lang="da-DK"/>
              <a:pPr>
                <a:defRPr/>
              </a:pPr>
              <a:t>31-03-2020</a:t>
            </a:fld>
            <a:endParaRPr lang="da-DK"/>
          </a:p>
        </p:txBody>
      </p:sp>
      <p:sp>
        <p:nvSpPr>
          <p:cNvPr id="5" name="Pladsholder til sidefod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endParaRPr lang="da-DK"/>
          </a:p>
        </p:txBody>
      </p:sp>
      <p:sp>
        <p:nvSpPr>
          <p:cNvPr id="6" name="Pladsholder til diasnumm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888ACC4F-1AC8-4ED3-B130-E40469D9DCA2}" type="slidenum">
              <a:rPr lang="da-DK"/>
              <a:pPr>
                <a:defRPr/>
              </a:pPr>
              <a:t>‹#›</a:t>
            </a:fld>
            <a:endParaRPr lang="da-DK"/>
          </a:p>
        </p:txBody>
      </p:sp>
    </p:spTree>
    <p:extLst>
      <p:ext uri="{BB962C8B-B14F-4D97-AF65-F5344CB8AC3E}">
        <p14:creationId xmlns:p14="http://schemas.microsoft.com/office/powerpoint/2010/main" val="12326662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a:prstGeom prst="rect">
            <a:avLst/>
          </a:prstGeom>
        </p:spPr>
        <p:txBody>
          <a:bodyPr vert="eaVert"/>
          <a:lstStyle>
            <a:lvl1pPr>
              <a:defRPr>
                <a:latin typeface="Arial" pitchFamily="34" charset="0"/>
              </a:defRPr>
            </a:lvl1pPr>
          </a:lstStyle>
          <a:p>
            <a:r>
              <a:rPr lang="en-US"/>
              <a:t>Click to edit Master title style</a:t>
            </a:r>
            <a:endParaRPr lang="da-DK" dirty="0"/>
          </a:p>
        </p:txBody>
      </p:sp>
      <p:sp>
        <p:nvSpPr>
          <p:cNvPr id="3" name="Pladsholder til lodret titel 2"/>
          <p:cNvSpPr>
            <a:spLocks noGrp="1"/>
          </p:cNvSpPr>
          <p:nvPr>
            <p:ph type="body" orient="vert" idx="1"/>
          </p:nvPr>
        </p:nvSpPr>
        <p:spPr>
          <a:xfrm>
            <a:off x="609600" y="274639"/>
            <a:ext cx="8026400" cy="5851525"/>
          </a:xfrm>
          <a:prstGeom prst="rect">
            <a:avLst/>
          </a:prstGeom>
        </p:spPr>
        <p:txBody>
          <a:bodyPr vert="eaVert"/>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Pladsholder til dato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1A52C85F-1694-441B-A7F4-0A4282CDA640}" type="datetime1">
              <a:rPr lang="da-DK"/>
              <a:pPr>
                <a:defRPr/>
              </a:pPr>
              <a:t>31-03-2020</a:t>
            </a:fld>
            <a:endParaRPr lang="da-DK"/>
          </a:p>
        </p:txBody>
      </p:sp>
      <p:sp>
        <p:nvSpPr>
          <p:cNvPr id="5" name="Pladsholder til sidefod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endParaRPr lang="da-DK"/>
          </a:p>
        </p:txBody>
      </p:sp>
      <p:sp>
        <p:nvSpPr>
          <p:cNvPr id="6" name="Pladsholder til diasnumm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a:defRPr/>
            </a:pPr>
            <a:fld id="{88362D4E-F125-4D63-BA91-D27A1C751FE3}" type="slidenum">
              <a:rPr lang="da-DK"/>
              <a:pPr>
                <a:defRPr/>
              </a:pPr>
              <a:t>‹#›</a:t>
            </a:fld>
            <a:endParaRPr lang="da-DK"/>
          </a:p>
        </p:txBody>
      </p:sp>
    </p:spTree>
    <p:extLst>
      <p:ext uri="{BB962C8B-B14F-4D97-AF65-F5344CB8AC3E}">
        <p14:creationId xmlns:p14="http://schemas.microsoft.com/office/powerpoint/2010/main" val="3068419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2ED1E4F-EB81-47BE-8813-98902A6CD7CD}" type="datetimeFigureOut">
              <a:rPr lang="en-US">
                <a:solidFill>
                  <a:prstClr val="black">
                    <a:tint val="75000"/>
                  </a:prstClr>
                </a:solidFill>
              </a:rPr>
              <a:pPr>
                <a:defRPr/>
              </a:pPr>
              <a:t>3/31/2020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5732A92-E71A-4A45-80EB-8F8CE78C0A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833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D6990DE-A415-4DBF-8A81-0187E8783370}" type="datetimeFigureOut">
              <a:rPr lang="en-US">
                <a:solidFill>
                  <a:prstClr val="black">
                    <a:tint val="75000"/>
                  </a:prstClr>
                </a:solidFill>
              </a:rPr>
              <a:pPr>
                <a:defRPr/>
              </a:pPr>
              <a:t>3/31/2020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CCC1C9F-82F9-48E4-B852-0663B514EE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5748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4231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863E1D3-FBA3-409D-82B4-2464DF653D30}" type="datetimeFigureOut">
              <a:rPr lang="en-US">
                <a:solidFill>
                  <a:prstClr val="black">
                    <a:tint val="75000"/>
                  </a:prstClr>
                </a:solidFill>
              </a:rPr>
              <a:pPr>
                <a:defRPr/>
              </a:pPr>
              <a:t>3/31/2020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C228C2-BA9C-44B6-BE8C-673780053E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04287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BBBACC-08E6-4547-B76A-30F135ECE6E1}" type="datetimeFigureOut">
              <a:rPr lang="en-US">
                <a:solidFill>
                  <a:prstClr val="black">
                    <a:tint val="75000"/>
                  </a:prstClr>
                </a:solidFill>
              </a:rPr>
              <a:pPr>
                <a:defRPr/>
              </a:pPr>
              <a:t>3/31/2020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97160A7-1B7D-44B6-B8CD-23B266B49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66835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4664FD8-302E-4397-BAAF-30989AB1EEB5}" type="datetimeFigureOut">
              <a:rPr lang="en-US">
                <a:solidFill>
                  <a:prstClr val="black">
                    <a:tint val="75000"/>
                  </a:prstClr>
                </a:solidFill>
              </a:rPr>
              <a:pPr>
                <a:defRPr/>
              </a:pPr>
              <a:t>3/31/2020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B4B0A8D-2E2C-4478-B255-834192CB08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89596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B7F8F08-E457-43C0-8D98-6993B66ABEB6}" type="datetimeFigureOut">
              <a:rPr lang="en-US">
                <a:solidFill>
                  <a:prstClr val="black">
                    <a:tint val="75000"/>
                  </a:prstClr>
                </a:solidFill>
              </a:rPr>
              <a:pPr>
                <a:defRPr/>
              </a:pPr>
              <a:t>3/31/2020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46F502D-A182-497A-8742-BA6B7462812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403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CE43E04-39BF-41BB-A0FD-257B27151C97}" type="datetimeFigureOut">
              <a:rPr lang="en-US">
                <a:solidFill>
                  <a:prstClr val="black">
                    <a:tint val="75000"/>
                  </a:prstClr>
                </a:solidFill>
              </a:rPr>
              <a:pPr>
                <a:defRPr/>
              </a:pPr>
              <a:t>3/31/2020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08FF591-E331-4339-9A2D-2B16BEEE87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46377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9087DB3-FEE1-499F-B80F-21C76306BC38}" type="datetimeFigureOut">
              <a:rPr lang="en-US">
                <a:solidFill>
                  <a:prstClr val="black">
                    <a:tint val="75000"/>
                  </a:prstClr>
                </a:solidFill>
              </a:rPr>
              <a:pPr>
                <a:defRPr/>
              </a:pPr>
              <a:t>3/31/2020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FAD2118-AF5F-437F-8A10-013394BDA1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3484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70A070-81C0-4F5C-8190-C4C08943F30A}" type="datetimeFigureOut">
              <a:rPr lang="en-US">
                <a:solidFill>
                  <a:prstClr val="black">
                    <a:tint val="75000"/>
                  </a:prstClr>
                </a:solidFill>
              </a:rPr>
              <a:pPr>
                <a:defRPr/>
              </a:pPr>
              <a:t>3/31/2020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4D86D1-B0C6-4900-958B-DD505E4706F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00492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002561-805A-4047-B4A5-3826935C6B9E}" type="datetimeFigureOut">
              <a:rPr lang="en-US">
                <a:solidFill>
                  <a:prstClr val="black">
                    <a:tint val="75000"/>
                  </a:prstClr>
                </a:solidFill>
              </a:rPr>
              <a:pPr>
                <a:defRPr/>
              </a:pPr>
              <a:t>3/31/2020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CEE56-5682-4BEC-AFB7-42E590530E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82915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B699C1-CFB3-485C-82B3-793C68280DFD}" type="datetimeFigureOut">
              <a:rPr lang="en-US">
                <a:solidFill>
                  <a:prstClr val="black">
                    <a:tint val="75000"/>
                  </a:prstClr>
                </a:solidFill>
              </a:rPr>
              <a:pPr>
                <a:defRPr/>
              </a:pPr>
              <a:t>3/31/2020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CAD46F-BDBC-435A-B126-E17515FD68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67536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6" name="Rektangel 2"/>
          <p:cNvSpPr>
            <a:spLocks noChangeArrowheads="1"/>
          </p:cNvSpPr>
          <p:nvPr/>
        </p:nvSpPr>
        <p:spPr bwMode="auto">
          <a:xfrm>
            <a:off x="0" y="8878"/>
            <a:ext cx="12192000" cy="1227600"/>
          </a:xfrm>
          <a:prstGeom prst="rect">
            <a:avLst/>
          </a:prstGeom>
          <a:gradFill flip="none" rotWithShape="1">
            <a:gsLst>
              <a:gs pos="21000">
                <a:srgbClr val="7DC8DF"/>
              </a:gs>
              <a:gs pos="100000">
                <a:srgbClr val="6699FF"/>
              </a:gs>
            </a:gsLst>
            <a:lin ang="5400000" scaled="1"/>
            <a:tileRect/>
          </a:gradFill>
          <a:ln w="9525">
            <a:noFill/>
            <a:miter lim="800000"/>
            <a:headEnd/>
            <a:tailEnd/>
          </a:ln>
          <a:effectLst/>
        </p:spPr>
        <p:txBody>
          <a:bodyPr anchor="ctr"/>
          <a:lstStyle/>
          <a:p>
            <a:pPr indent="-342900" algn="ctr" fontAlgn="auto">
              <a:spcBef>
                <a:spcPts val="0"/>
              </a:spcBef>
              <a:spcAft>
                <a:spcPts val="0"/>
              </a:spcAft>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3" name="Pladsholder til indhold 2"/>
          <p:cNvSpPr>
            <a:spLocks noGrp="1"/>
          </p:cNvSpPr>
          <p:nvPr>
            <p:ph idx="1"/>
          </p:nvPr>
        </p:nvSpPr>
        <p:spPr>
          <a:xfrm>
            <a:off x="578177" y="2298703"/>
            <a:ext cx="109728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0" name="Titel 1"/>
          <p:cNvSpPr>
            <a:spLocks noGrp="1"/>
          </p:cNvSpPr>
          <p:nvPr>
            <p:ph type="title"/>
          </p:nvPr>
        </p:nvSpPr>
        <p:spPr>
          <a:xfrm>
            <a:off x="237067" y="833438"/>
            <a:ext cx="6112933" cy="563562"/>
          </a:xfrm>
          <a:prstGeom prst="rect">
            <a:avLst/>
          </a:prstGeom>
        </p:spPr>
        <p:txBody>
          <a:bodyPr/>
          <a:lstStyle>
            <a:lvl1pPr algn="l">
              <a:defRPr sz="3200">
                <a:latin typeface="Arial" pitchFamily="34" charset="0"/>
              </a:defRPr>
            </a:lvl1pPr>
          </a:lstStyle>
          <a:p>
            <a:r>
              <a:rPr lang="en-US"/>
              <a:t>Click to edit Master title style</a:t>
            </a:r>
            <a:endParaRPr lang="da-DK" dirty="0"/>
          </a:p>
        </p:txBody>
      </p:sp>
      <p:sp>
        <p:nvSpPr>
          <p:cNvPr id="11" name="Pladsholder til tekst 2"/>
          <p:cNvSpPr>
            <a:spLocks noGrp="1"/>
          </p:cNvSpPr>
          <p:nvPr>
            <p:ph type="body" idx="13"/>
          </p:nvPr>
        </p:nvSpPr>
        <p:spPr>
          <a:xfrm>
            <a:off x="237067" y="1447801"/>
            <a:ext cx="8652933" cy="358774"/>
          </a:xfrm>
          <a:prstGeom prst="rect">
            <a:avLst/>
          </a:prstGeom>
        </p:spPr>
        <p:txBody>
          <a:bodyPr anchor="b"/>
          <a:lstStyle>
            <a:lvl1pPr marL="0" indent="0">
              <a:buNone/>
              <a:defRPr sz="20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4145513975_5a3c8ebae8[1].jpg"/>
          <p:cNvPicPr>
            <a:picLocks noChangeAspect="1"/>
          </p:cNvPicPr>
          <p:nvPr userDrawn="1"/>
        </p:nvPicPr>
        <p:blipFill>
          <a:blip r:embed="rId2"/>
          <a:stretch>
            <a:fillRect/>
          </a:stretch>
        </p:blipFill>
        <p:spPr>
          <a:xfrm>
            <a:off x="9878648" y="-35879"/>
            <a:ext cx="2313353" cy="1327549"/>
          </a:xfrm>
          <a:prstGeom prst="rect">
            <a:avLst/>
          </a:prstGeom>
          <a:ln>
            <a:noFill/>
          </a:ln>
          <a:effectLst>
            <a:softEdge rad="112500"/>
          </a:effectLst>
        </p:spPr>
      </p:pic>
    </p:spTree>
    <p:extLst>
      <p:ext uri="{BB962C8B-B14F-4D97-AF65-F5344CB8AC3E}">
        <p14:creationId xmlns:p14="http://schemas.microsoft.com/office/powerpoint/2010/main" val="3059873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7532074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fld id="{8296AC88-E207-467C-87D8-3DA6433B7FC8}" type="datetimeFigureOut">
              <a:rPr lang="en-US"/>
              <a:pPr>
                <a:defRPr/>
              </a:pPr>
              <a:t>3/31/2020</a:t>
            </a:fld>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4459DCF8-24BD-4B57-8E4F-FA1853AB5572}" type="slidenum">
              <a:rPr lang="en-US" altLang="en-US"/>
              <a:pPr/>
              <a:t>‹#›</a:t>
            </a:fld>
            <a:endParaRPr lang="en-US" altLang="en-US"/>
          </a:p>
        </p:txBody>
      </p:sp>
    </p:spTree>
    <p:extLst>
      <p:ext uri="{BB962C8B-B14F-4D97-AF65-F5344CB8AC3E}">
        <p14:creationId xmlns:p14="http://schemas.microsoft.com/office/powerpoint/2010/main" val="3827467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fld id="{AE0FF14B-8B4A-42FE-A633-8FF14D34C46B}" type="datetimeFigureOut">
              <a:rPr lang="en-US"/>
              <a:pPr>
                <a:defRPr/>
              </a:pPr>
              <a:t>3/31/2020</a:t>
            </a:fld>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14C712E9-8EDE-4B0D-AB65-D899423F8B48}" type="slidenum">
              <a:rPr lang="en-US" altLang="en-US"/>
              <a:pPr/>
              <a:t>‹#›</a:t>
            </a:fld>
            <a:endParaRPr lang="en-US" altLang="en-US"/>
          </a:p>
        </p:txBody>
      </p:sp>
    </p:spTree>
    <p:extLst>
      <p:ext uri="{BB962C8B-B14F-4D97-AF65-F5344CB8AC3E}">
        <p14:creationId xmlns:p14="http://schemas.microsoft.com/office/powerpoint/2010/main" val="18495640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fld id="{250357BD-3986-4A43-8108-3A8D3AB79831}" type="datetimeFigureOut">
              <a:rPr lang="en-US"/>
              <a:pPr>
                <a:defRPr/>
              </a:pPr>
              <a:t>3/31/2020</a:t>
            </a:fld>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4D0110AC-1B0A-4AFD-9BC7-A06494195103}" type="slidenum">
              <a:rPr lang="en-US" altLang="en-US"/>
              <a:pPr/>
              <a:t>‹#›</a:t>
            </a:fld>
            <a:endParaRPr lang="en-US" altLang="en-US"/>
          </a:p>
        </p:txBody>
      </p:sp>
    </p:spTree>
    <p:extLst>
      <p:ext uri="{BB962C8B-B14F-4D97-AF65-F5344CB8AC3E}">
        <p14:creationId xmlns:p14="http://schemas.microsoft.com/office/powerpoint/2010/main" val="17800713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fld id="{F273F100-9EDF-4CE6-B328-EB9592C2958D}" type="datetimeFigureOut">
              <a:rPr lang="en-US"/>
              <a:pPr>
                <a:defRPr/>
              </a:pPr>
              <a:t>3/31/2020</a:t>
            </a:fld>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4E1C30CC-F13E-4D6D-AB50-40C903E1475F}" type="slidenum">
              <a:rPr lang="en-US" altLang="en-US"/>
              <a:pPr/>
              <a:t>‹#›</a:t>
            </a:fld>
            <a:endParaRPr lang="en-US" altLang="en-US"/>
          </a:p>
        </p:txBody>
      </p:sp>
    </p:spTree>
    <p:extLst>
      <p:ext uri="{BB962C8B-B14F-4D97-AF65-F5344CB8AC3E}">
        <p14:creationId xmlns:p14="http://schemas.microsoft.com/office/powerpoint/2010/main" val="10732209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fld id="{5E8E948A-6CA4-4D7C-959F-E1A9DE9FD894}" type="datetimeFigureOut">
              <a:rPr lang="en-US"/>
              <a:pPr>
                <a:defRPr/>
              </a:pPr>
              <a:t>3/31/2020</a:t>
            </a:fld>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fld id="{9F71D1B6-709B-40A9-954B-D54986642197}" type="slidenum">
              <a:rPr lang="en-US" altLang="en-US"/>
              <a:pPr/>
              <a:t>‹#›</a:t>
            </a:fld>
            <a:endParaRPr lang="en-US" altLang="en-US"/>
          </a:p>
        </p:txBody>
      </p:sp>
    </p:spTree>
    <p:extLst>
      <p:ext uri="{BB962C8B-B14F-4D97-AF65-F5344CB8AC3E}">
        <p14:creationId xmlns:p14="http://schemas.microsoft.com/office/powerpoint/2010/main" val="21436412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fld id="{79639194-7EF3-4BA9-B592-AB29896412F4}" type="datetimeFigureOut">
              <a:rPr lang="en-US"/>
              <a:pPr>
                <a:defRPr/>
              </a:pPr>
              <a:t>3/31/2020</a:t>
            </a:fld>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fld id="{AA7F9BA9-4A39-42E3-83EF-EA73EBAE8A3A}" type="slidenum">
              <a:rPr lang="en-US" altLang="en-US"/>
              <a:pPr/>
              <a:t>‹#›</a:t>
            </a:fld>
            <a:endParaRPr lang="en-US" altLang="en-US"/>
          </a:p>
        </p:txBody>
      </p:sp>
    </p:spTree>
    <p:extLst>
      <p:ext uri="{BB962C8B-B14F-4D97-AF65-F5344CB8AC3E}">
        <p14:creationId xmlns:p14="http://schemas.microsoft.com/office/powerpoint/2010/main" val="160881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fld id="{FD40027C-A647-4B34-908D-55EA52A5FE5D}" type="datetimeFigureOut">
              <a:rPr lang="en-US"/>
              <a:pPr>
                <a:defRPr/>
              </a:pPr>
              <a:t>3/31/2020</a:t>
            </a:fld>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fld id="{14E61B38-CDF2-4F3F-BF64-3771F2D443A0}" type="slidenum">
              <a:rPr lang="en-US" altLang="en-US"/>
              <a:pPr/>
              <a:t>‹#›</a:t>
            </a:fld>
            <a:endParaRPr lang="en-US" altLang="en-US"/>
          </a:p>
        </p:txBody>
      </p:sp>
    </p:spTree>
    <p:extLst>
      <p:ext uri="{BB962C8B-B14F-4D97-AF65-F5344CB8AC3E}">
        <p14:creationId xmlns:p14="http://schemas.microsoft.com/office/powerpoint/2010/main" val="16432068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B87102B9-2697-481B-A446-86B96793ADE4}" type="datetimeFigureOut">
              <a:rPr lang="en-US"/>
              <a:pPr>
                <a:defRPr/>
              </a:pPr>
              <a:t>3/31/2020</a:t>
            </a:fld>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9DE5B17B-0A95-4FC9-B8AF-D67A11349850}" type="slidenum">
              <a:rPr lang="en-US" altLang="en-US"/>
              <a:pPr/>
              <a:t>‹#›</a:t>
            </a:fld>
            <a:endParaRPr lang="en-US" altLang="en-US"/>
          </a:p>
        </p:txBody>
      </p:sp>
    </p:spTree>
    <p:extLst>
      <p:ext uri="{BB962C8B-B14F-4D97-AF65-F5344CB8AC3E}">
        <p14:creationId xmlns:p14="http://schemas.microsoft.com/office/powerpoint/2010/main" val="1187401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2443767E-30E1-4083-9CB9-CC49F5978D7F}" type="datetimeFigureOut">
              <a:rPr lang="en-US"/>
              <a:pPr>
                <a:defRPr/>
              </a:pPr>
              <a:t>3/31/2020</a:t>
            </a:fld>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F0BA1500-12FC-4959-83B3-C0C9FF425A01}" type="slidenum">
              <a:rPr lang="en-US" altLang="en-US"/>
              <a:pPr/>
              <a:t>‹#›</a:t>
            </a:fld>
            <a:endParaRPr lang="en-US" altLang="en-US"/>
          </a:p>
        </p:txBody>
      </p:sp>
    </p:spTree>
    <p:extLst>
      <p:ext uri="{BB962C8B-B14F-4D97-AF65-F5344CB8AC3E}">
        <p14:creationId xmlns:p14="http://schemas.microsoft.com/office/powerpoint/2010/main" val="2196258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fld id="{F5BB38E2-F960-4D17-BBF3-B7B63F8BECE2}" type="datetimeFigureOut">
              <a:rPr lang="en-US"/>
              <a:pPr>
                <a:defRPr/>
              </a:pPr>
              <a:t>3/31/2020</a:t>
            </a:fld>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24AC617C-0669-406F-9C30-BD2BAC51A49B}" type="slidenum">
              <a:rPr lang="en-US" altLang="en-US"/>
              <a:pPr/>
              <a:t>‹#›</a:t>
            </a:fld>
            <a:endParaRPr lang="en-US" altLang="en-US"/>
          </a:p>
        </p:txBody>
      </p:sp>
    </p:spTree>
    <p:extLst>
      <p:ext uri="{BB962C8B-B14F-4D97-AF65-F5344CB8AC3E}">
        <p14:creationId xmlns:p14="http://schemas.microsoft.com/office/powerpoint/2010/main" val="282174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3/31/2020</a:t>
            </a:fld>
            <a:endParaRPr lang="en-US" dirty="0"/>
          </a:p>
        </p:txBody>
      </p:sp>
    </p:spTree>
    <p:extLst>
      <p:ext uri="{BB962C8B-B14F-4D97-AF65-F5344CB8AC3E}">
        <p14:creationId xmlns:p14="http://schemas.microsoft.com/office/powerpoint/2010/main" val="5958490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1734" y="47625"/>
            <a:ext cx="2865967" cy="6078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7625"/>
            <a:ext cx="8398933" cy="60785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fld id="{AF371A58-04EF-4877-824A-9B8717316887}" type="datetimeFigureOut">
              <a:rPr lang="en-US"/>
              <a:pPr>
                <a:defRPr/>
              </a:pPr>
              <a:t>3/31/2020</a:t>
            </a:fld>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C3435BE0-7FD5-49CF-9DE5-C942A8A9817B}" type="slidenum">
              <a:rPr lang="en-US" altLang="en-US"/>
              <a:pPr/>
              <a:t>‹#›</a:t>
            </a:fld>
            <a:endParaRPr lang="en-US" altLang="en-US"/>
          </a:p>
        </p:txBody>
      </p:sp>
    </p:spTree>
    <p:extLst>
      <p:ext uri="{BB962C8B-B14F-4D97-AF65-F5344CB8AC3E}">
        <p14:creationId xmlns:p14="http://schemas.microsoft.com/office/powerpoint/2010/main" val="1358715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249883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765" r:id="rId17"/>
  </p:sldLayoutIdLst>
  <p:timing>
    <p:tnLst>
      <p:par>
        <p:cTn id="1" dur="indefinite" restart="never" nodeType="tmRoot"/>
      </p:par>
    </p:tnLst>
  </p:timing>
  <p:txStyles>
    <p:titleStyle>
      <a:lvl1pPr algn="l" defTabSz="457200" rtl="0" eaLnBrk="1" latinLnBrk="0" hangingPunct="1">
        <a:spcBef>
          <a:spcPct val="0"/>
        </a:spcBef>
        <a:buNone/>
        <a:defRPr sz="2800" b="1" kern="1200">
          <a:solidFill>
            <a:schemeClr val="accent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1676E-FF4A-481E-BCC9-F33B5DDE6648}" type="datetimeFigureOut">
              <a:rPr lang="en-US" smtClean="0"/>
              <a:t>3/31/2020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753B6-B075-4C73-962B-21F8268B14B6}" type="slidenum">
              <a:rPr lang="en-US" smtClean="0"/>
              <a:t>‹#›</a:t>
            </a:fld>
            <a:endParaRPr lang="en-US"/>
          </a:p>
        </p:txBody>
      </p:sp>
    </p:spTree>
    <p:extLst>
      <p:ext uri="{BB962C8B-B14F-4D97-AF65-F5344CB8AC3E}">
        <p14:creationId xmlns:p14="http://schemas.microsoft.com/office/powerpoint/2010/main" val="33598843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3/31/2020</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2278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2278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75552950"/>
      </p:ext>
    </p:extLst>
  </p:cSld>
  <p:clrMap bg1="lt1" tx1="dk1" bg2="lt2" tx2="dk2" accent1="accent1" accent2="accent2" accent3="accent3" accent4="accent4" accent5="accent5" accent6="accent6" hlink="hlink" folHlink="folHlink"/>
  <p:sldLayoutIdLst>
    <p:sldLayoutId id="2147483698" r:id="rId1"/>
    <p:sldLayoutId id="2147483714"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3956E-D8B2-4B58-87AF-63624AA6F2DF}" type="datetimeFigureOut">
              <a:rPr lang="en-US" smtClean="0"/>
              <a:t>3/31/2020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15717-AA80-417E-BCA4-72BF5FB5E48B}" type="slidenum">
              <a:rPr lang="en-US" smtClean="0"/>
              <a:t>‹#›</a:t>
            </a:fld>
            <a:endParaRPr lang="en-US"/>
          </a:p>
        </p:txBody>
      </p:sp>
    </p:spTree>
    <p:extLst>
      <p:ext uri="{BB962C8B-B14F-4D97-AF65-F5344CB8AC3E}">
        <p14:creationId xmlns:p14="http://schemas.microsoft.com/office/powerpoint/2010/main" val="216471772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chemeClr val="bg1"/>
            </a:gs>
            <a:gs pos="34000">
              <a:schemeClr val="bg2">
                <a:alpha val="49000"/>
              </a:schemeClr>
            </a:gs>
            <a:gs pos="68000">
              <a:schemeClr val="bg1"/>
            </a:gs>
          </a:gsLst>
          <a:lin ang="16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338089"/>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457200" rtl="0" eaLnBrk="1" fontAlgn="base" hangingPunct="1">
        <a:spcBef>
          <a:spcPct val="0"/>
        </a:spcBef>
        <a:spcAft>
          <a:spcPct val="0"/>
        </a:spcAft>
        <a:defRPr sz="4400" kern="1200">
          <a:solidFill>
            <a:schemeClr val="tx1"/>
          </a:solidFill>
          <a:latin typeface="Arial Narrow"/>
          <a:ea typeface="ＭＳ Ｐゴシック" pitchFamily="-97" charset="-128"/>
          <a:cs typeface="+mj-cs"/>
        </a:defRPr>
      </a:lvl1pPr>
      <a:lvl2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defRPr>
      </a:lvl2pPr>
      <a:lvl3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defRPr>
      </a:lvl3pPr>
      <a:lvl4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defRPr>
      </a:lvl4pPr>
      <a:lvl5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defRPr>
      </a:lvl5pPr>
      <a:lvl6pPr marL="457200" algn="ctr" defTabSz="457200" rtl="0" eaLnBrk="1" fontAlgn="base" hangingPunct="1">
        <a:spcBef>
          <a:spcPct val="0"/>
        </a:spcBef>
        <a:spcAft>
          <a:spcPct val="0"/>
        </a:spcAft>
        <a:defRPr sz="4400">
          <a:solidFill>
            <a:schemeClr val="tx1"/>
          </a:solidFill>
          <a:latin typeface="Arial Narrow" pitchFamily="-97" charset="0"/>
        </a:defRPr>
      </a:lvl6pPr>
      <a:lvl7pPr marL="914400" algn="ctr" defTabSz="457200" rtl="0" eaLnBrk="1" fontAlgn="base" hangingPunct="1">
        <a:spcBef>
          <a:spcPct val="0"/>
        </a:spcBef>
        <a:spcAft>
          <a:spcPct val="0"/>
        </a:spcAft>
        <a:defRPr sz="4400">
          <a:solidFill>
            <a:schemeClr val="tx1"/>
          </a:solidFill>
          <a:latin typeface="Arial Narrow" pitchFamily="-97" charset="0"/>
        </a:defRPr>
      </a:lvl7pPr>
      <a:lvl8pPr marL="1371600" algn="ctr" defTabSz="457200" rtl="0" eaLnBrk="1" fontAlgn="base" hangingPunct="1">
        <a:spcBef>
          <a:spcPct val="0"/>
        </a:spcBef>
        <a:spcAft>
          <a:spcPct val="0"/>
        </a:spcAft>
        <a:defRPr sz="4400">
          <a:solidFill>
            <a:schemeClr val="tx1"/>
          </a:solidFill>
          <a:latin typeface="Arial Narrow" pitchFamily="-97" charset="0"/>
        </a:defRPr>
      </a:lvl8pPr>
      <a:lvl9pPr marL="1828800" algn="ctr" defTabSz="457200" rtl="0" eaLnBrk="1" fontAlgn="base" hangingPunct="1">
        <a:spcBef>
          <a:spcPct val="0"/>
        </a:spcBef>
        <a:spcAft>
          <a:spcPct val="0"/>
        </a:spcAft>
        <a:defRPr sz="4400">
          <a:solidFill>
            <a:schemeClr val="tx1"/>
          </a:solidFill>
          <a:latin typeface="Arial Narrow" pitchFamily="-97"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Arial Narrow"/>
          <a:ea typeface="ＭＳ Ｐゴシック" pitchFamily="-97"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Arial Narrow"/>
          <a:ea typeface="ＭＳ Ｐゴシック" pitchFamily="-97"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Arial Narrow"/>
          <a:ea typeface="ＭＳ Ｐゴシック" pitchFamily="-97"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Arial Narrow"/>
          <a:ea typeface="ＭＳ Ｐゴシック" pitchFamily="-97"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Narrow"/>
          <a:ea typeface="ＭＳ Ｐゴシック" pitchFamily="-9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92A31A14-7705-4D06-91C5-7097E5914538}" type="datetimeFigureOut">
              <a:rPr lang="en-US" smtClean="0">
                <a:solidFill>
                  <a:prstClr val="black">
                    <a:tint val="75000"/>
                  </a:prstClr>
                </a:solidFill>
              </a:rPr>
              <a:pPr defTabSz="914400">
                <a:defRPr/>
              </a:pPr>
              <a:t>3/31/2020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4599E670-1073-4F6B-8E61-D2263A724D59}"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46241314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04900" y="4762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1619" name="Rectangle 3"/>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Arial" charset="0"/>
              </a:defRPr>
            </a:lvl1pPr>
          </a:lstStyle>
          <a:p>
            <a:pPr>
              <a:defRPr/>
            </a:pPr>
            <a:fld id="{2651ADBC-5087-4890-A138-411FEA8BE3CD}" type="datetimeFigureOut">
              <a:rPr lang="en-US"/>
              <a:pPr>
                <a:defRPr/>
              </a:pPr>
              <a:t>3/31/2020</a:t>
            </a:fld>
            <a:endParaRPr lang="en-US"/>
          </a:p>
        </p:txBody>
      </p:sp>
      <p:sp>
        <p:nvSpPr>
          <p:cNvPr id="111620" name="Rectangle 4"/>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Arial" charset="0"/>
              </a:defRPr>
            </a:lvl1pPr>
          </a:lstStyle>
          <a:p>
            <a:pPr>
              <a:defRPr/>
            </a:pPr>
            <a:endParaRPr lang="en-US"/>
          </a:p>
        </p:txBody>
      </p:sp>
      <p:sp>
        <p:nvSpPr>
          <p:cNvPr id="111621" name="Rectangle 5"/>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A01D587F-FF5F-455A-BD21-730295CE5F32}" type="slidenum">
              <a:rPr lang="en-US" altLang="en-US"/>
              <a:pPr/>
              <a:t>‹#›</a:t>
            </a:fld>
            <a:endParaRPr lang="en-US" altLang="en-US"/>
          </a:p>
        </p:txBody>
      </p:sp>
      <p:grpSp>
        <p:nvGrpSpPr>
          <p:cNvPr id="1030" name="Group 6"/>
          <p:cNvGrpSpPr>
            <a:grpSpLocks/>
          </p:cNvGrpSpPr>
          <p:nvPr userDrawn="1"/>
        </p:nvGrpSpPr>
        <p:grpSpPr bwMode="auto">
          <a:xfrm>
            <a:off x="0" y="838200"/>
            <a:ext cx="12192000" cy="152400"/>
            <a:chOff x="633" y="576"/>
            <a:chExt cx="5085" cy="189"/>
          </a:xfrm>
        </p:grpSpPr>
        <p:grpSp>
          <p:nvGrpSpPr>
            <p:cNvPr id="1034" name="Group 7"/>
            <p:cNvGrpSpPr>
              <a:grpSpLocks/>
            </p:cNvGrpSpPr>
            <p:nvPr/>
          </p:nvGrpSpPr>
          <p:grpSpPr bwMode="auto">
            <a:xfrm>
              <a:off x="5598" y="576"/>
              <a:ext cx="120" cy="189"/>
              <a:chOff x="5358" y="576"/>
              <a:chExt cx="114" cy="189"/>
            </a:xfrm>
          </p:grpSpPr>
          <p:sp>
            <p:nvSpPr>
              <p:cNvPr id="111624" name="Rectangle 8"/>
              <p:cNvSpPr>
                <a:spLocks noChangeArrowheads="1"/>
              </p:cNvSpPr>
              <p:nvPr/>
            </p:nvSpPr>
            <p:spPr bwMode="auto">
              <a:xfrm>
                <a:off x="5445" y="576"/>
                <a:ext cx="27" cy="189"/>
              </a:xfrm>
              <a:prstGeom prst="rect">
                <a:avLst/>
              </a:prstGeom>
              <a:solidFill>
                <a:srgbClr val="394469"/>
              </a:solidFill>
              <a:ln w="9525">
                <a:noFill/>
                <a:miter lim="800000"/>
                <a:headEnd/>
                <a:tailEnd/>
              </a:ln>
              <a:effectLst/>
            </p:spPr>
            <p:txBody>
              <a:bodyPr wrap="none" anchor="ctr"/>
              <a:lstStyle/>
              <a:p>
                <a:pPr>
                  <a:defRPr/>
                </a:pPr>
                <a:endParaRPr lang="en-US" sz="1800">
                  <a:latin typeface="Arial" charset="0"/>
                </a:endParaRPr>
              </a:p>
            </p:txBody>
          </p:sp>
          <p:sp>
            <p:nvSpPr>
              <p:cNvPr id="111625" name="Rectangle 9"/>
              <p:cNvSpPr>
                <a:spLocks noChangeArrowheads="1"/>
              </p:cNvSpPr>
              <p:nvPr/>
            </p:nvSpPr>
            <p:spPr bwMode="auto">
              <a:xfrm>
                <a:off x="5358" y="576"/>
                <a:ext cx="55" cy="189"/>
              </a:xfrm>
              <a:prstGeom prst="rect">
                <a:avLst/>
              </a:prstGeom>
              <a:solidFill>
                <a:srgbClr val="394469"/>
              </a:solidFill>
              <a:ln w="9525">
                <a:noFill/>
                <a:miter lim="800000"/>
                <a:headEnd/>
                <a:tailEnd/>
              </a:ln>
              <a:effectLst/>
            </p:spPr>
            <p:txBody>
              <a:bodyPr wrap="none" anchor="ctr"/>
              <a:lstStyle/>
              <a:p>
                <a:pPr>
                  <a:defRPr/>
                </a:pPr>
                <a:endParaRPr lang="en-US" sz="1800">
                  <a:latin typeface="Arial" charset="0"/>
                </a:endParaRPr>
              </a:p>
            </p:txBody>
          </p:sp>
        </p:grpSp>
        <p:grpSp>
          <p:nvGrpSpPr>
            <p:cNvPr id="1035" name="Group 10"/>
            <p:cNvGrpSpPr>
              <a:grpSpLocks/>
            </p:cNvGrpSpPr>
            <p:nvPr/>
          </p:nvGrpSpPr>
          <p:grpSpPr bwMode="auto">
            <a:xfrm>
              <a:off x="5300" y="576"/>
              <a:ext cx="254" cy="189"/>
              <a:chOff x="5074" y="576"/>
              <a:chExt cx="242" cy="189"/>
            </a:xfrm>
          </p:grpSpPr>
          <p:sp>
            <p:nvSpPr>
              <p:cNvPr id="111627" name="Rectangle 11"/>
              <p:cNvSpPr>
                <a:spLocks noChangeArrowheads="1"/>
              </p:cNvSpPr>
              <p:nvPr/>
            </p:nvSpPr>
            <p:spPr bwMode="auto">
              <a:xfrm>
                <a:off x="5230" y="576"/>
                <a:ext cx="86" cy="189"/>
              </a:xfrm>
              <a:prstGeom prst="rect">
                <a:avLst/>
              </a:prstGeom>
              <a:solidFill>
                <a:srgbClr val="394469"/>
              </a:solidFill>
              <a:ln w="9525">
                <a:noFill/>
                <a:miter lim="800000"/>
                <a:headEnd/>
                <a:tailEnd/>
              </a:ln>
              <a:effectLst/>
            </p:spPr>
            <p:txBody>
              <a:bodyPr wrap="none" anchor="ctr"/>
              <a:lstStyle/>
              <a:p>
                <a:pPr>
                  <a:defRPr/>
                </a:pPr>
                <a:endParaRPr lang="en-US" sz="1800">
                  <a:latin typeface="Arial" charset="0"/>
                </a:endParaRPr>
              </a:p>
            </p:txBody>
          </p:sp>
          <p:sp>
            <p:nvSpPr>
              <p:cNvPr id="111628" name="Rectangle 12"/>
              <p:cNvSpPr>
                <a:spLocks noChangeArrowheads="1"/>
              </p:cNvSpPr>
              <p:nvPr/>
            </p:nvSpPr>
            <p:spPr bwMode="auto">
              <a:xfrm>
                <a:off x="5074" y="576"/>
                <a:ext cx="114" cy="189"/>
              </a:xfrm>
              <a:prstGeom prst="rect">
                <a:avLst/>
              </a:prstGeom>
              <a:solidFill>
                <a:srgbClr val="394469"/>
              </a:solidFill>
              <a:ln w="9525">
                <a:noFill/>
                <a:miter lim="800000"/>
                <a:headEnd/>
                <a:tailEnd/>
              </a:ln>
              <a:effectLst/>
            </p:spPr>
            <p:txBody>
              <a:bodyPr wrap="none" anchor="ctr"/>
              <a:lstStyle/>
              <a:p>
                <a:pPr>
                  <a:defRPr/>
                </a:pPr>
                <a:endParaRPr lang="en-US" sz="1800">
                  <a:latin typeface="Arial" charset="0"/>
                </a:endParaRPr>
              </a:p>
            </p:txBody>
          </p:sp>
        </p:grpSp>
        <p:grpSp>
          <p:nvGrpSpPr>
            <p:cNvPr id="1036" name="Group 13"/>
            <p:cNvGrpSpPr>
              <a:grpSpLocks/>
            </p:cNvGrpSpPr>
            <p:nvPr/>
          </p:nvGrpSpPr>
          <p:grpSpPr bwMode="auto">
            <a:xfrm>
              <a:off x="4887" y="576"/>
              <a:ext cx="372" cy="189"/>
              <a:chOff x="4681" y="576"/>
              <a:chExt cx="354" cy="189"/>
            </a:xfrm>
          </p:grpSpPr>
          <p:sp>
            <p:nvSpPr>
              <p:cNvPr id="111630" name="Rectangle 14"/>
              <p:cNvSpPr>
                <a:spLocks noChangeArrowheads="1"/>
              </p:cNvSpPr>
              <p:nvPr/>
            </p:nvSpPr>
            <p:spPr bwMode="auto">
              <a:xfrm>
                <a:off x="4893" y="576"/>
                <a:ext cx="142" cy="189"/>
              </a:xfrm>
              <a:prstGeom prst="rect">
                <a:avLst/>
              </a:prstGeom>
              <a:solidFill>
                <a:srgbClr val="394469"/>
              </a:solidFill>
              <a:ln w="9525">
                <a:noFill/>
                <a:miter lim="800000"/>
                <a:headEnd/>
                <a:tailEnd/>
              </a:ln>
              <a:effectLst/>
            </p:spPr>
            <p:txBody>
              <a:bodyPr wrap="none" anchor="ctr"/>
              <a:lstStyle/>
              <a:p>
                <a:pPr>
                  <a:defRPr/>
                </a:pPr>
                <a:endParaRPr lang="en-US" sz="1800">
                  <a:latin typeface="Arial" charset="0"/>
                </a:endParaRPr>
              </a:p>
            </p:txBody>
          </p:sp>
          <p:sp>
            <p:nvSpPr>
              <p:cNvPr id="111631" name="Rectangle 15"/>
              <p:cNvSpPr>
                <a:spLocks noChangeArrowheads="1"/>
              </p:cNvSpPr>
              <p:nvPr/>
            </p:nvSpPr>
            <p:spPr bwMode="auto">
              <a:xfrm>
                <a:off x="4681" y="576"/>
                <a:ext cx="172" cy="189"/>
              </a:xfrm>
              <a:prstGeom prst="rect">
                <a:avLst/>
              </a:prstGeom>
              <a:solidFill>
                <a:srgbClr val="394469"/>
              </a:solidFill>
              <a:ln w="9525">
                <a:noFill/>
                <a:miter lim="800000"/>
                <a:headEnd/>
                <a:tailEnd/>
              </a:ln>
              <a:effectLst/>
            </p:spPr>
            <p:txBody>
              <a:bodyPr wrap="none" anchor="ctr"/>
              <a:lstStyle/>
              <a:p>
                <a:pPr>
                  <a:defRPr/>
                </a:pPr>
                <a:endParaRPr lang="en-US" sz="1800">
                  <a:latin typeface="Arial" charset="0"/>
                </a:endParaRPr>
              </a:p>
            </p:txBody>
          </p:sp>
        </p:grpSp>
        <p:grpSp>
          <p:nvGrpSpPr>
            <p:cNvPr id="1037" name="Group 16"/>
            <p:cNvGrpSpPr>
              <a:grpSpLocks/>
            </p:cNvGrpSpPr>
            <p:nvPr/>
          </p:nvGrpSpPr>
          <p:grpSpPr bwMode="auto">
            <a:xfrm>
              <a:off x="3697" y="576"/>
              <a:ext cx="1147" cy="189"/>
              <a:chOff x="3549" y="576"/>
              <a:chExt cx="1091" cy="189"/>
            </a:xfrm>
          </p:grpSpPr>
          <p:sp>
            <p:nvSpPr>
              <p:cNvPr id="111633" name="Rectangle 17"/>
              <p:cNvSpPr>
                <a:spLocks noChangeArrowheads="1"/>
              </p:cNvSpPr>
              <p:nvPr/>
            </p:nvSpPr>
            <p:spPr bwMode="auto">
              <a:xfrm>
                <a:off x="3894" y="576"/>
                <a:ext cx="228" cy="189"/>
              </a:xfrm>
              <a:prstGeom prst="rect">
                <a:avLst/>
              </a:prstGeom>
              <a:solidFill>
                <a:srgbClr val="394469"/>
              </a:solidFill>
              <a:ln w="9525">
                <a:noFill/>
                <a:miter lim="800000"/>
                <a:headEnd/>
                <a:tailEnd/>
              </a:ln>
              <a:effectLst/>
            </p:spPr>
            <p:txBody>
              <a:bodyPr wrap="none" anchor="ctr"/>
              <a:lstStyle/>
              <a:p>
                <a:pPr>
                  <a:defRPr/>
                </a:pPr>
                <a:endParaRPr lang="en-US" sz="1800">
                  <a:latin typeface="Arial" charset="0"/>
                </a:endParaRPr>
              </a:p>
            </p:txBody>
          </p:sp>
          <p:sp>
            <p:nvSpPr>
              <p:cNvPr id="111634" name="Rectangle 18"/>
              <p:cNvSpPr>
                <a:spLocks noChangeArrowheads="1"/>
              </p:cNvSpPr>
              <p:nvPr/>
            </p:nvSpPr>
            <p:spPr bwMode="auto">
              <a:xfrm>
                <a:off x="4440" y="576"/>
                <a:ext cx="200" cy="189"/>
              </a:xfrm>
              <a:prstGeom prst="rect">
                <a:avLst/>
              </a:prstGeom>
              <a:solidFill>
                <a:srgbClr val="394469"/>
              </a:solidFill>
              <a:ln w="9525">
                <a:noFill/>
                <a:miter lim="800000"/>
                <a:headEnd/>
                <a:tailEnd/>
              </a:ln>
              <a:effectLst/>
            </p:spPr>
            <p:txBody>
              <a:bodyPr wrap="none" anchor="ctr"/>
              <a:lstStyle/>
              <a:p>
                <a:pPr>
                  <a:defRPr/>
                </a:pPr>
                <a:endParaRPr lang="en-US" sz="1800">
                  <a:latin typeface="Arial" charset="0"/>
                </a:endParaRPr>
              </a:p>
            </p:txBody>
          </p:sp>
          <p:sp>
            <p:nvSpPr>
              <p:cNvPr id="111635" name="Rectangle 19"/>
              <p:cNvSpPr>
                <a:spLocks noChangeArrowheads="1"/>
              </p:cNvSpPr>
              <p:nvPr/>
            </p:nvSpPr>
            <p:spPr bwMode="auto">
              <a:xfrm>
                <a:off x="4173" y="576"/>
                <a:ext cx="229" cy="189"/>
              </a:xfrm>
              <a:prstGeom prst="rect">
                <a:avLst/>
              </a:prstGeom>
              <a:solidFill>
                <a:srgbClr val="394469"/>
              </a:solidFill>
              <a:ln w="9525">
                <a:noFill/>
                <a:miter lim="800000"/>
                <a:headEnd/>
                <a:tailEnd/>
              </a:ln>
              <a:effectLst/>
            </p:spPr>
            <p:txBody>
              <a:bodyPr wrap="none" anchor="ctr"/>
              <a:lstStyle/>
              <a:p>
                <a:pPr>
                  <a:defRPr/>
                </a:pPr>
                <a:endParaRPr lang="en-US" sz="1800">
                  <a:latin typeface="Arial" charset="0"/>
                </a:endParaRPr>
              </a:p>
            </p:txBody>
          </p:sp>
          <p:sp>
            <p:nvSpPr>
              <p:cNvPr id="111636" name="Rectangle 20"/>
              <p:cNvSpPr>
                <a:spLocks noChangeArrowheads="1"/>
              </p:cNvSpPr>
              <p:nvPr/>
            </p:nvSpPr>
            <p:spPr bwMode="auto">
              <a:xfrm>
                <a:off x="3549" y="576"/>
                <a:ext cx="288" cy="189"/>
              </a:xfrm>
              <a:prstGeom prst="rect">
                <a:avLst/>
              </a:prstGeom>
              <a:solidFill>
                <a:srgbClr val="394469"/>
              </a:solidFill>
              <a:ln w="9525">
                <a:noFill/>
                <a:miter lim="800000"/>
                <a:headEnd/>
                <a:tailEnd/>
              </a:ln>
              <a:effectLst/>
            </p:spPr>
            <p:txBody>
              <a:bodyPr wrap="none" anchor="ctr"/>
              <a:lstStyle/>
              <a:p>
                <a:pPr>
                  <a:defRPr/>
                </a:pPr>
                <a:endParaRPr lang="en-US" sz="1800">
                  <a:latin typeface="Arial" charset="0"/>
                </a:endParaRPr>
              </a:p>
            </p:txBody>
          </p:sp>
        </p:grpSp>
        <p:grpSp>
          <p:nvGrpSpPr>
            <p:cNvPr id="1038" name="Group 21"/>
            <p:cNvGrpSpPr>
              <a:grpSpLocks/>
            </p:cNvGrpSpPr>
            <p:nvPr/>
          </p:nvGrpSpPr>
          <p:grpSpPr bwMode="auto">
            <a:xfrm>
              <a:off x="633" y="576"/>
              <a:ext cx="3026" cy="189"/>
              <a:chOff x="633" y="576"/>
              <a:chExt cx="2880" cy="189"/>
            </a:xfrm>
          </p:grpSpPr>
          <p:sp>
            <p:nvSpPr>
              <p:cNvPr id="111638" name="Rectangle 22"/>
              <p:cNvSpPr>
                <a:spLocks noChangeArrowheads="1"/>
              </p:cNvSpPr>
              <p:nvPr/>
            </p:nvSpPr>
            <p:spPr bwMode="auto">
              <a:xfrm>
                <a:off x="3197" y="576"/>
                <a:ext cx="317" cy="189"/>
              </a:xfrm>
              <a:prstGeom prst="rect">
                <a:avLst/>
              </a:prstGeom>
              <a:solidFill>
                <a:srgbClr val="394469"/>
              </a:solidFill>
              <a:ln w="9525">
                <a:noFill/>
                <a:miter lim="800000"/>
                <a:headEnd/>
                <a:tailEnd/>
              </a:ln>
              <a:effectLst/>
            </p:spPr>
            <p:txBody>
              <a:bodyPr wrap="none" anchor="ctr"/>
              <a:lstStyle/>
              <a:p>
                <a:pPr>
                  <a:defRPr/>
                </a:pPr>
                <a:endParaRPr lang="en-US" sz="1800">
                  <a:latin typeface="Arial" charset="0"/>
                </a:endParaRPr>
              </a:p>
            </p:txBody>
          </p:sp>
          <p:sp>
            <p:nvSpPr>
              <p:cNvPr id="111639" name="Rectangle 23"/>
              <p:cNvSpPr>
                <a:spLocks noChangeArrowheads="1"/>
              </p:cNvSpPr>
              <p:nvPr/>
            </p:nvSpPr>
            <p:spPr bwMode="auto">
              <a:xfrm>
                <a:off x="633" y="576"/>
                <a:ext cx="2525" cy="189"/>
              </a:xfrm>
              <a:prstGeom prst="rect">
                <a:avLst/>
              </a:prstGeom>
              <a:solidFill>
                <a:srgbClr val="394469"/>
              </a:solidFill>
              <a:ln w="9525">
                <a:noFill/>
                <a:miter lim="800000"/>
                <a:headEnd/>
                <a:tailEnd/>
              </a:ln>
              <a:effectLst/>
            </p:spPr>
            <p:txBody>
              <a:bodyPr wrap="none" anchor="ctr"/>
              <a:lstStyle/>
              <a:p>
                <a:pPr>
                  <a:defRPr/>
                </a:pPr>
                <a:endParaRPr lang="en-US" sz="1800">
                  <a:latin typeface="Arial" charset="0"/>
                </a:endParaRPr>
              </a:p>
            </p:txBody>
          </p:sp>
        </p:grpSp>
      </p:grpSp>
      <p:sp>
        <p:nvSpPr>
          <p:cNvPr id="111640" name="Text Box 24"/>
          <p:cNvSpPr txBox="1">
            <a:spLocks noChangeArrowheads="1"/>
          </p:cNvSpPr>
          <p:nvPr userDrawn="1"/>
        </p:nvSpPr>
        <p:spPr bwMode="auto">
          <a:xfrm>
            <a:off x="8432800" y="6629400"/>
            <a:ext cx="3759200" cy="228600"/>
          </a:xfrm>
          <a:prstGeom prst="rect">
            <a:avLst/>
          </a:prstGeom>
          <a:noFill/>
          <a:ln w="9525">
            <a:noFill/>
            <a:miter lim="800000"/>
            <a:headEnd/>
            <a:tailEnd/>
          </a:ln>
          <a:effectLst/>
        </p:spPr>
        <p:txBody>
          <a:bodyPr lIns="91418" tIns="45709" rIns="91418" bIns="45709">
            <a:spAutoFit/>
          </a:bodyPr>
          <a:lstStyle/>
          <a:p>
            <a:pPr algn="r">
              <a:defRPr/>
            </a:pPr>
            <a:r>
              <a:rPr lang="en-US" sz="900" b="1">
                <a:solidFill>
                  <a:srgbClr val="008000"/>
                </a:solidFill>
                <a:latin typeface="Arial" charset="0"/>
              </a:rPr>
              <a:t>UNCLASSIFIED / FOUO</a:t>
            </a:r>
          </a:p>
        </p:txBody>
      </p:sp>
      <p:sp>
        <p:nvSpPr>
          <p:cNvPr id="111641" name="Text Box 25"/>
          <p:cNvSpPr txBox="1">
            <a:spLocks noChangeArrowheads="1"/>
          </p:cNvSpPr>
          <p:nvPr userDrawn="1"/>
        </p:nvSpPr>
        <p:spPr bwMode="auto">
          <a:xfrm>
            <a:off x="-27516" y="-41275"/>
            <a:ext cx="3759201" cy="369310"/>
          </a:xfrm>
          <a:prstGeom prst="rect">
            <a:avLst/>
          </a:prstGeom>
          <a:noFill/>
          <a:ln w="9525">
            <a:noFill/>
            <a:miter lim="800000"/>
            <a:headEnd/>
            <a:tailEnd/>
          </a:ln>
          <a:effectLst/>
        </p:spPr>
        <p:txBody>
          <a:bodyPr lIns="91418" tIns="45709" rIns="91418" bIns="45709">
            <a:spAutoFit/>
          </a:bodyPr>
          <a:lstStyle/>
          <a:p>
            <a:pPr algn="l">
              <a:defRPr/>
            </a:pPr>
            <a:r>
              <a:rPr lang="en-US" sz="1800" b="1">
                <a:solidFill>
                  <a:srgbClr val="008000"/>
                </a:solidFill>
                <a:latin typeface="Arial" charset="0"/>
              </a:rPr>
              <a:t>UNCLASSIFIED / FOUO</a:t>
            </a:r>
          </a:p>
        </p:txBody>
      </p:sp>
      <p:pic>
        <p:nvPicPr>
          <p:cNvPr id="1033" name="Picture 26" descr="NGB SEAL #4"/>
          <p:cNvPicPr>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751" y="166688"/>
            <a:ext cx="14224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16659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r" rtl="0" eaLnBrk="0" fontAlgn="base" hangingPunct="0">
        <a:spcBef>
          <a:spcPct val="0"/>
        </a:spcBef>
        <a:spcAft>
          <a:spcPct val="0"/>
        </a:spcAft>
        <a:defRPr sz="3600" i="1">
          <a:solidFill>
            <a:schemeClr val="tx2"/>
          </a:solidFill>
          <a:latin typeface="+mj-lt"/>
          <a:ea typeface="+mj-ea"/>
          <a:cs typeface="+mj-cs"/>
        </a:defRPr>
      </a:lvl1pPr>
      <a:lvl2pPr algn="r" rtl="0" eaLnBrk="0" fontAlgn="base" hangingPunct="0">
        <a:spcBef>
          <a:spcPct val="0"/>
        </a:spcBef>
        <a:spcAft>
          <a:spcPct val="0"/>
        </a:spcAft>
        <a:defRPr sz="3600" i="1">
          <a:solidFill>
            <a:schemeClr val="tx2"/>
          </a:solidFill>
          <a:latin typeface="Arial" charset="0"/>
        </a:defRPr>
      </a:lvl2pPr>
      <a:lvl3pPr algn="r" rtl="0" eaLnBrk="0" fontAlgn="base" hangingPunct="0">
        <a:spcBef>
          <a:spcPct val="0"/>
        </a:spcBef>
        <a:spcAft>
          <a:spcPct val="0"/>
        </a:spcAft>
        <a:defRPr sz="3600" i="1">
          <a:solidFill>
            <a:schemeClr val="tx2"/>
          </a:solidFill>
          <a:latin typeface="Arial" charset="0"/>
        </a:defRPr>
      </a:lvl3pPr>
      <a:lvl4pPr algn="r" rtl="0" eaLnBrk="0" fontAlgn="base" hangingPunct="0">
        <a:spcBef>
          <a:spcPct val="0"/>
        </a:spcBef>
        <a:spcAft>
          <a:spcPct val="0"/>
        </a:spcAft>
        <a:defRPr sz="3600" i="1">
          <a:solidFill>
            <a:schemeClr val="tx2"/>
          </a:solidFill>
          <a:latin typeface="Arial" charset="0"/>
        </a:defRPr>
      </a:lvl4pPr>
      <a:lvl5pPr algn="r" rtl="0" eaLnBrk="0" fontAlgn="base" hangingPunct="0">
        <a:spcBef>
          <a:spcPct val="0"/>
        </a:spcBef>
        <a:spcAft>
          <a:spcPct val="0"/>
        </a:spcAft>
        <a:defRPr sz="3600" i="1">
          <a:solidFill>
            <a:schemeClr val="tx2"/>
          </a:solidFill>
          <a:latin typeface="Arial" charset="0"/>
        </a:defRPr>
      </a:lvl5pPr>
      <a:lvl6pPr marL="457200" algn="r" rtl="0" fontAlgn="base">
        <a:spcBef>
          <a:spcPct val="0"/>
        </a:spcBef>
        <a:spcAft>
          <a:spcPct val="0"/>
        </a:spcAft>
        <a:defRPr sz="3600" i="1">
          <a:solidFill>
            <a:schemeClr val="tx2"/>
          </a:solidFill>
          <a:latin typeface="Arial" charset="0"/>
        </a:defRPr>
      </a:lvl6pPr>
      <a:lvl7pPr marL="914400" algn="r" rtl="0" fontAlgn="base">
        <a:spcBef>
          <a:spcPct val="0"/>
        </a:spcBef>
        <a:spcAft>
          <a:spcPct val="0"/>
        </a:spcAft>
        <a:defRPr sz="3600" i="1">
          <a:solidFill>
            <a:schemeClr val="tx2"/>
          </a:solidFill>
          <a:latin typeface="Arial" charset="0"/>
        </a:defRPr>
      </a:lvl7pPr>
      <a:lvl8pPr marL="1371600" algn="r" rtl="0" fontAlgn="base">
        <a:spcBef>
          <a:spcPct val="0"/>
        </a:spcBef>
        <a:spcAft>
          <a:spcPct val="0"/>
        </a:spcAft>
        <a:defRPr sz="3600" i="1">
          <a:solidFill>
            <a:schemeClr val="tx2"/>
          </a:solidFill>
          <a:latin typeface="Arial" charset="0"/>
        </a:defRPr>
      </a:lvl8pPr>
      <a:lvl9pPr marL="1828800" algn="r" rtl="0" fontAlgn="base">
        <a:spcBef>
          <a:spcPct val="0"/>
        </a:spcBef>
        <a:spcAft>
          <a:spcPct val="0"/>
        </a:spcAft>
        <a:defRPr sz="3600" i="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8.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9.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9.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9.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9.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google.com/url?sa=i&amp;rct=j&amp;q=&amp;esrc=s&amp;frm=1&amp;source=images&amp;cd=&amp;cad=rja&amp;docid=cN9kUy4h2dzicM&amp;tbnid=d_dM9u8CjEBZQM:&amp;ved=0CAUQjRw&amp;url=http://consultfourkids.blogspot.com/2013/04/aftertheschoolmovementbeginwiththeendinmind.html&amp;ei=XGnAUebDHOnB4AOCsoGwDw&amp;bvm=bv.47883778,d.dmg&amp;psig=AFQjCNH3wbFquVxcuJy7KwpIpwvjYZOaXQ&amp;ust=1371650655525617"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8.xml"/><Relationship Id="rId5" Type="http://schemas.openxmlformats.org/officeDocument/2006/relationships/image" Target="../media/image7.jpeg"/><Relationship Id="rId4" Type="http://schemas.openxmlformats.org/officeDocument/2006/relationships/hyperlink" Target="http://www.google.com/url?sa=i&amp;rct=j&amp;q=&amp;esrc=s&amp;frm=1&amp;source=images&amp;cd=&amp;cad=rja&amp;docid=lwV1pRgtZ9ycUM&amp;tbnid=WzrD1L1ZTQFptM:&amp;ved=0CAUQjRw&amp;url=http://historicalwallpapers.blogspot.com/2011/05/carl-jung-1875-1961.html&amp;ei=l6XBUYabB4La8ASixoHgDQ&amp;bvm=bv.47883778,d.eWU&amp;psig=AFQjCNHYAjJhCEAnGhxEeAxdbh8Hl8SCoA&amp;ust=1371731720591582"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www.google.com/url?sa=i&amp;rct=j&amp;q=&amp;esrc=s&amp;frm=1&amp;source=images&amp;cd=&amp;cad=rja&amp;docid=Y-F1SYiIlOgLyM&amp;tbnid=NZyCGZefRadkvM:&amp;ved=0CAUQjRw&amp;url=http://www.datingskillsreview.com/gary-smalley/&amp;ei=3KrBUYa1BpC09gT0zIBw&amp;psig=AFQjCNFOHygWSRwb84716sC0Fsv4-f02eA&amp;ust=1371733078919427" TargetMode="External"/><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image" Target="../media/image11.jpeg"/><Relationship Id="rId5" Type="http://schemas.openxmlformats.org/officeDocument/2006/relationships/hyperlink" Target="http://www3.dbu.edu/jeanhumphreys/SocialPsych/smalleytrentpersonality.htm" TargetMode="External"/><Relationship Id="rId4" Type="http://schemas.openxmlformats.org/officeDocument/2006/relationships/image" Target="../media/image10.png"/><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1436" y="1658984"/>
            <a:ext cx="7766936" cy="3079606"/>
          </a:xfrm>
        </p:spPr>
        <p:txBody>
          <a:bodyPr/>
          <a:lstStyle/>
          <a:p>
            <a:pPr algn="ctr"/>
            <a:r>
              <a:rPr lang="en-US" b="1" dirty="0">
                <a:solidFill>
                  <a:schemeClr val="tx1"/>
                </a:solidFill>
                <a:latin typeface="Calibri" panose="020F0502020204030204" pitchFamily="34" charset="0"/>
                <a:cs typeface="Calibri" panose="020F0502020204030204" pitchFamily="34" charset="0"/>
              </a:rPr>
              <a:t>Douglas County </a:t>
            </a:r>
            <a:r>
              <a:rPr lang="en-US" b="1" dirty="0" smtClean="0">
                <a:solidFill>
                  <a:schemeClr val="tx1"/>
                </a:solidFill>
                <a:latin typeface="Calibri" panose="020F0502020204030204" pitchFamily="34" charset="0"/>
                <a:cs typeface="Calibri" panose="020F0502020204030204" pitchFamily="34" charset="0"/>
              </a:rPr>
              <a:t/>
            </a:r>
            <a:br>
              <a:rPr lang="en-US" b="1" dirty="0" smtClean="0">
                <a:solidFill>
                  <a:schemeClr val="tx1"/>
                </a:solidFill>
                <a:latin typeface="Calibri" panose="020F0502020204030204" pitchFamily="34" charset="0"/>
                <a:cs typeface="Calibri" panose="020F0502020204030204" pitchFamily="34" charset="0"/>
              </a:rPr>
            </a:br>
            <a:r>
              <a:rPr lang="en-US" b="1" dirty="0" smtClean="0">
                <a:solidFill>
                  <a:schemeClr val="tx1"/>
                </a:solidFill>
                <a:latin typeface="Calibri" panose="020F0502020204030204" pitchFamily="34" charset="0"/>
                <a:cs typeface="Calibri" panose="020F0502020204030204" pitchFamily="34" charset="0"/>
              </a:rPr>
              <a:t>Healthy Youth Coalition</a:t>
            </a:r>
            <a:br>
              <a:rPr lang="en-US" b="1" dirty="0" smtClean="0">
                <a:solidFill>
                  <a:schemeClr val="tx1"/>
                </a:solidFill>
                <a:latin typeface="Calibri" panose="020F0502020204030204" pitchFamily="34" charset="0"/>
                <a:cs typeface="Calibri" panose="020F0502020204030204" pitchFamily="34" charset="0"/>
              </a:rPr>
            </a:br>
            <a:r>
              <a:rPr lang="en-US" sz="2000" b="1" dirty="0" smtClean="0">
                <a:solidFill>
                  <a:schemeClr val="tx1"/>
                </a:solidFill>
                <a:latin typeface="Calibri" panose="020F0502020204030204" pitchFamily="34" charset="0"/>
                <a:cs typeface="Calibri" panose="020F0502020204030204" pitchFamily="34" charset="0"/>
              </a:rPr>
              <a:t/>
            </a:r>
            <a:br>
              <a:rPr lang="en-US" sz="2000" b="1" dirty="0" smtClean="0">
                <a:solidFill>
                  <a:schemeClr val="tx1"/>
                </a:solidFill>
                <a:latin typeface="Calibri" panose="020F0502020204030204" pitchFamily="34" charset="0"/>
                <a:cs typeface="Calibri" panose="020F0502020204030204" pitchFamily="34" charset="0"/>
              </a:rPr>
            </a:br>
            <a:endParaRPr lang="en-US" sz="20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661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6"/>
          <p:cNvSpPr>
            <a:spLocks noGrp="1"/>
          </p:cNvSpPr>
          <p:nvPr>
            <p:ph type="title"/>
          </p:nvPr>
        </p:nvSpPr>
        <p:spPr bwMode="auto">
          <a:xfrm>
            <a:off x="1672117" y="0"/>
            <a:ext cx="7108324" cy="721042"/>
          </a:xfrm>
          <a:noFill/>
          <a:ln>
            <a:miter lim="800000"/>
            <a:headEnd/>
            <a:tailEnd/>
          </a:ln>
        </p:spPr>
        <p:txBody>
          <a:bodyPr vert="horz" wrap="square" lIns="91440" tIns="45720" rIns="91440" bIns="45720" numCol="1" anchor="t" anchorCtr="0" compatLnSpc="1">
            <a:prstTxWarp prst="textNoShape">
              <a:avLst/>
            </a:prstTxWarp>
          </a:bodyPr>
          <a:lstStyle/>
          <a:p>
            <a:pPr defTabSz="914400"/>
            <a:r>
              <a:rPr lang="en-US" sz="4000" b="1" dirty="0">
                <a:solidFill>
                  <a:prstClr val="black"/>
                </a:solidFill>
                <a:latin typeface="+mn-lt"/>
                <a:cs typeface="Arial" pitchFamily="34" charset="0"/>
              </a:rPr>
              <a:t>Card Sort </a:t>
            </a:r>
            <a:br>
              <a:rPr lang="en-US" sz="4000" b="1" dirty="0">
                <a:solidFill>
                  <a:prstClr val="black"/>
                </a:solidFill>
                <a:latin typeface="+mn-lt"/>
                <a:cs typeface="Arial" pitchFamily="34" charset="0"/>
              </a:rPr>
            </a:br>
            <a:r>
              <a:rPr lang="en-US" sz="4000" b="1" dirty="0">
                <a:solidFill>
                  <a:prstClr val="black"/>
                </a:solidFill>
                <a:latin typeface="+mn-lt"/>
                <a:cs typeface="Arial" pitchFamily="34" charset="0"/>
              </a:rPr>
              <a:t>What Are My Colors?</a:t>
            </a:r>
          </a:p>
        </p:txBody>
      </p:sp>
      <p:pic>
        <p:nvPicPr>
          <p:cNvPr id="9" name="Picture 15" descr="card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3399" y="2041452"/>
            <a:ext cx="6865263" cy="419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Flower logo-Shadow &amp; Beveled B"/>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943129" y="5792049"/>
            <a:ext cx="9144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67415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0" fill="hold"/>
                                        <p:tgtEl>
                                          <p:spTgt spid="10"/>
                                        </p:tgtEl>
                                        <p:attrNameLst>
                                          <p:attrName>ppt_w</p:attrName>
                                        </p:attrNameLst>
                                      </p:cBhvr>
                                      <p:tavLst>
                                        <p:tav tm="0">
                                          <p:val>
                                            <p:fltVal val="0"/>
                                          </p:val>
                                        </p:tav>
                                        <p:tav tm="100000">
                                          <p:val>
                                            <p:strVal val="#ppt_w"/>
                                          </p:val>
                                        </p:tav>
                                      </p:tavLst>
                                    </p:anim>
                                    <p:anim calcmode="lin" valueType="num">
                                      <p:cBhvr>
                                        <p:cTn id="15" dur="2000" fill="hold"/>
                                        <p:tgtEl>
                                          <p:spTgt spid="10"/>
                                        </p:tgtEl>
                                        <p:attrNameLst>
                                          <p:attrName>ppt_h</p:attrName>
                                        </p:attrNameLst>
                                      </p:cBhvr>
                                      <p:tavLst>
                                        <p:tav tm="0">
                                          <p:val>
                                            <p:fltVal val="0"/>
                                          </p:val>
                                        </p:tav>
                                        <p:tav tm="100000">
                                          <p:val>
                                            <p:strVal val="#ppt_h"/>
                                          </p:val>
                                        </p:tav>
                                      </p:tavLst>
                                    </p:anim>
                                    <p:anim calcmode="lin" valueType="num">
                                      <p:cBhvr>
                                        <p:cTn id="16" dur="2000" fill="hold"/>
                                        <p:tgtEl>
                                          <p:spTgt spid="10"/>
                                        </p:tgtEl>
                                        <p:attrNameLst>
                                          <p:attrName>style.rotation</p:attrName>
                                        </p:attrNameLst>
                                      </p:cBhvr>
                                      <p:tavLst>
                                        <p:tav tm="0">
                                          <p:val>
                                            <p:fltVal val="360"/>
                                          </p:val>
                                        </p:tav>
                                        <p:tav tm="100000">
                                          <p:val>
                                            <p:fltVal val="0"/>
                                          </p:val>
                                        </p:tav>
                                      </p:tavLst>
                                    </p:anim>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6"/>
          <p:cNvSpPr>
            <a:spLocks noGrp="1"/>
          </p:cNvSpPr>
          <p:nvPr>
            <p:ph type="title"/>
          </p:nvPr>
        </p:nvSpPr>
        <p:spPr bwMode="auto">
          <a:xfrm>
            <a:off x="1672117" y="0"/>
            <a:ext cx="7108324" cy="721042"/>
          </a:xfrm>
          <a:noFill/>
          <a:ln>
            <a:miter lim="800000"/>
            <a:headEnd/>
            <a:tailEnd/>
          </a:ln>
        </p:spPr>
        <p:txBody>
          <a:bodyPr vert="horz" wrap="square" lIns="91440" tIns="45720" rIns="91440" bIns="45720" numCol="1" anchor="t" anchorCtr="0" compatLnSpc="1">
            <a:prstTxWarp prst="textNoShape">
              <a:avLst/>
            </a:prstTxWarp>
          </a:bodyPr>
          <a:lstStyle/>
          <a:p>
            <a:pPr defTabSz="914400"/>
            <a:r>
              <a:rPr lang="en-US" sz="4000" b="1" dirty="0">
                <a:solidFill>
                  <a:prstClr val="black"/>
                </a:solidFill>
                <a:latin typeface="+mj-lt"/>
                <a:cs typeface="Arial" pitchFamily="34" charset="0"/>
              </a:rPr>
              <a:t>What is Your True Color Spectrum Today</a:t>
            </a:r>
          </a:p>
        </p:txBody>
      </p:sp>
      <p:pic>
        <p:nvPicPr>
          <p:cNvPr id="10" name="Picture 10"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956192" y="5794228"/>
            <a:ext cx="9144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WordClusterSor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818" y="1360968"/>
            <a:ext cx="3611304" cy="5331785"/>
          </a:xfrm>
          <a:prstGeom prst="rect">
            <a:avLst/>
          </a:prstGeom>
          <a:noFill/>
          <a:ln w="19050" algn="i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23520" y="3106481"/>
            <a:ext cx="1770321"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Card Sort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Results</a:t>
            </a:r>
          </a:p>
        </p:txBody>
      </p:sp>
      <p:sp>
        <p:nvSpPr>
          <p:cNvPr id="8" name="Line 77"/>
          <p:cNvSpPr>
            <a:spLocks noChangeShapeType="1"/>
          </p:cNvSpPr>
          <p:nvPr/>
        </p:nvSpPr>
        <p:spPr bwMode="auto">
          <a:xfrm flipH="1" flipV="1">
            <a:off x="7283302" y="2913320"/>
            <a:ext cx="917944" cy="276447"/>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11" name="Group 3"/>
          <p:cNvGrpSpPr>
            <a:grpSpLocks/>
          </p:cNvGrpSpPr>
          <p:nvPr/>
        </p:nvGrpSpPr>
        <p:grpSpPr bwMode="auto">
          <a:xfrm>
            <a:off x="3975702" y="2676303"/>
            <a:ext cx="3155223" cy="457200"/>
            <a:chOff x="111766348" y="108927900"/>
            <a:chExt cx="3177801" cy="457200"/>
          </a:xfrm>
        </p:grpSpPr>
        <p:grpSp>
          <p:nvGrpSpPr>
            <p:cNvPr id="12" name="Group 4"/>
            <p:cNvGrpSpPr>
              <a:grpSpLocks/>
            </p:cNvGrpSpPr>
            <p:nvPr/>
          </p:nvGrpSpPr>
          <p:grpSpPr bwMode="auto">
            <a:xfrm>
              <a:off x="112686258" y="108927900"/>
              <a:ext cx="400050" cy="448887"/>
              <a:chOff x="112686258" y="108927900"/>
              <a:chExt cx="400050" cy="448887"/>
            </a:xfrm>
          </p:grpSpPr>
          <p:sp>
            <p:nvSpPr>
              <p:cNvPr id="22" name="Text Box 5"/>
              <p:cNvSpPr txBox="1">
                <a:spLocks noChangeArrowheads="1"/>
              </p:cNvSpPr>
              <p:nvPr/>
            </p:nvSpPr>
            <p:spPr bwMode="auto">
              <a:xfrm>
                <a:off x="112686258" y="108969374"/>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3" name="Oval 6"/>
              <p:cNvSpPr>
                <a:spLocks noChangeArrowheads="1"/>
              </p:cNvSpPr>
              <p:nvPr/>
            </p:nvSpPr>
            <p:spPr bwMode="auto">
              <a:xfrm>
                <a:off x="112705776" y="108927900"/>
                <a:ext cx="371289" cy="448887"/>
              </a:xfrm>
              <a:prstGeom prst="ellipse">
                <a:avLst/>
              </a:prstGeom>
              <a:noFill/>
              <a:ln w="38100" algn="in">
                <a:solidFill>
                  <a:srgbClr val="FFCC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3" name="Group 7"/>
            <p:cNvGrpSpPr>
              <a:grpSpLocks/>
            </p:cNvGrpSpPr>
            <p:nvPr/>
          </p:nvGrpSpPr>
          <p:grpSpPr bwMode="auto">
            <a:xfrm>
              <a:off x="111766348" y="108927900"/>
              <a:ext cx="432805" cy="448887"/>
              <a:chOff x="111766348" y="108927900"/>
              <a:chExt cx="432805" cy="448887"/>
            </a:xfrm>
          </p:grpSpPr>
          <p:sp>
            <p:nvSpPr>
              <p:cNvPr id="20" name="Text Box 8"/>
              <p:cNvSpPr txBox="1">
                <a:spLocks noChangeArrowheads="1"/>
              </p:cNvSpPr>
              <p:nvPr/>
            </p:nvSpPr>
            <p:spPr bwMode="auto">
              <a:xfrm>
                <a:off x="111766348"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  #</a:t>
                </a: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 name="Oval 9"/>
              <p:cNvSpPr>
                <a:spLocks noChangeArrowheads="1"/>
              </p:cNvSpPr>
              <p:nvPr/>
            </p:nvSpPr>
            <p:spPr bwMode="auto">
              <a:xfrm>
                <a:off x="111785399" y="108927900"/>
                <a:ext cx="413754" cy="448887"/>
              </a:xfrm>
              <a:prstGeom prst="ellipse">
                <a:avLst/>
              </a:prstGeom>
              <a:noFill/>
              <a:ln w="38100" algn="in">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4" name="Group 10"/>
            <p:cNvGrpSpPr>
              <a:grpSpLocks/>
            </p:cNvGrpSpPr>
            <p:nvPr/>
          </p:nvGrpSpPr>
          <p:grpSpPr bwMode="auto">
            <a:xfrm>
              <a:off x="113625404" y="108927900"/>
              <a:ext cx="400050" cy="448887"/>
              <a:chOff x="113625404" y="108927900"/>
              <a:chExt cx="400050" cy="448887"/>
            </a:xfrm>
          </p:grpSpPr>
          <p:sp>
            <p:nvSpPr>
              <p:cNvPr id="18" name="Text Box 11"/>
              <p:cNvSpPr txBox="1">
                <a:spLocks noChangeArrowheads="1"/>
              </p:cNvSpPr>
              <p:nvPr/>
            </p:nvSpPr>
            <p:spPr bwMode="auto">
              <a:xfrm>
                <a:off x="113625404"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9" name="Oval 12"/>
              <p:cNvSpPr>
                <a:spLocks noChangeArrowheads="1"/>
              </p:cNvSpPr>
              <p:nvPr/>
            </p:nvSpPr>
            <p:spPr bwMode="auto">
              <a:xfrm>
                <a:off x="113640626" y="108927900"/>
                <a:ext cx="376517" cy="448887"/>
              </a:xfrm>
              <a:prstGeom prst="ellipse">
                <a:avLst/>
              </a:prstGeom>
              <a:noFill/>
              <a:ln w="38100" algn="in">
                <a:solidFill>
                  <a:srgbClr val="0066FF"/>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5" name="Group 13"/>
            <p:cNvGrpSpPr>
              <a:grpSpLocks/>
            </p:cNvGrpSpPr>
            <p:nvPr/>
          </p:nvGrpSpPr>
          <p:grpSpPr bwMode="auto">
            <a:xfrm>
              <a:off x="114490806" y="108936213"/>
              <a:ext cx="453343" cy="448887"/>
              <a:chOff x="114490806" y="108936213"/>
              <a:chExt cx="453343" cy="448887"/>
            </a:xfrm>
          </p:grpSpPr>
          <p:sp>
            <p:nvSpPr>
              <p:cNvPr id="16" name="Text Box 14"/>
              <p:cNvSpPr txBox="1">
                <a:spLocks noChangeArrowheads="1"/>
              </p:cNvSpPr>
              <p:nvPr/>
            </p:nvSpPr>
            <p:spPr bwMode="auto">
              <a:xfrm>
                <a:off x="114497684" y="108977776"/>
                <a:ext cx="400050" cy="37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7" name="Oval 15"/>
              <p:cNvSpPr>
                <a:spLocks noChangeArrowheads="1"/>
              </p:cNvSpPr>
              <p:nvPr/>
            </p:nvSpPr>
            <p:spPr bwMode="auto">
              <a:xfrm>
                <a:off x="114490806" y="108936213"/>
                <a:ext cx="453343" cy="448887"/>
              </a:xfrm>
              <a:prstGeom prst="ellipse">
                <a:avLst/>
              </a:prstGeom>
              <a:noFill/>
              <a:ln w="38100" algn="in">
                <a:solidFill>
                  <a:srgbClr val="33CC33"/>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spTree>
    <p:extLst>
      <p:ext uri="{BB962C8B-B14F-4D97-AF65-F5344CB8AC3E}">
        <p14:creationId xmlns:p14="http://schemas.microsoft.com/office/powerpoint/2010/main" val="416198324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 calcmode="lin" valueType="num">
                                      <p:cBhvr>
                                        <p:cTn id="9" dur="2000" fill="hold"/>
                                        <p:tgtEl>
                                          <p:spTgt spid="10"/>
                                        </p:tgtEl>
                                        <p:attrNameLst>
                                          <p:attrName>style.rotation</p:attrName>
                                        </p:attrNameLst>
                                      </p:cBhvr>
                                      <p:tavLst>
                                        <p:tav tm="0">
                                          <p:val>
                                            <p:fltVal val="360"/>
                                          </p:val>
                                        </p:tav>
                                        <p:tav tm="100000">
                                          <p:val>
                                            <p:fltVal val="0"/>
                                          </p:val>
                                        </p:tav>
                                      </p:tavLst>
                                    </p:anim>
                                    <p:animEffect transition="in" filter="fade">
                                      <p:cBhvr>
                                        <p:cTn id="10" dur="2000"/>
                                        <p:tgtEl>
                                          <p:spTgt spid="10"/>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6"/>
          <p:cNvSpPr>
            <a:spLocks noGrp="1"/>
          </p:cNvSpPr>
          <p:nvPr>
            <p:ph type="title"/>
          </p:nvPr>
        </p:nvSpPr>
        <p:spPr bwMode="auto">
          <a:xfrm>
            <a:off x="1672117" y="0"/>
            <a:ext cx="7108324" cy="721042"/>
          </a:xfrm>
          <a:noFill/>
          <a:ln>
            <a:miter lim="800000"/>
            <a:headEnd/>
            <a:tailEnd/>
          </a:ln>
        </p:spPr>
        <p:txBody>
          <a:bodyPr vert="horz" wrap="square" lIns="91440" tIns="45720" rIns="91440" bIns="45720" numCol="1" anchor="t" anchorCtr="0" compatLnSpc="1">
            <a:prstTxWarp prst="textNoShape">
              <a:avLst/>
            </a:prstTxWarp>
          </a:bodyPr>
          <a:lstStyle/>
          <a:p>
            <a:pPr defTabSz="914400"/>
            <a:r>
              <a:rPr lang="en-US" sz="4000" b="1" dirty="0">
                <a:solidFill>
                  <a:prstClr val="black"/>
                </a:solidFill>
                <a:latin typeface="+mj-lt"/>
                <a:cs typeface="Arial" pitchFamily="34" charset="0"/>
              </a:rPr>
              <a:t>What is Your True Color Spectrum Today</a:t>
            </a:r>
          </a:p>
        </p:txBody>
      </p:sp>
      <p:pic>
        <p:nvPicPr>
          <p:cNvPr id="10" name="Picture 10"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1034569" y="5737461"/>
            <a:ext cx="9144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Group 2"/>
          <p:cNvGrpSpPr>
            <a:grpSpLocks/>
          </p:cNvGrpSpPr>
          <p:nvPr/>
        </p:nvGrpSpPr>
        <p:grpSpPr bwMode="auto">
          <a:xfrm>
            <a:off x="3289006" y="1339702"/>
            <a:ext cx="3790285" cy="5371620"/>
            <a:chOff x="112985550" y="107499150"/>
            <a:chExt cx="3781356" cy="5657850"/>
          </a:xfrm>
        </p:grpSpPr>
        <p:pic>
          <p:nvPicPr>
            <p:cNvPr id="78" name="Picture 3" descr="WordClusterSor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85550" y="107499150"/>
              <a:ext cx="3781356" cy="5657850"/>
            </a:xfrm>
            <a:prstGeom prst="rect">
              <a:avLst/>
            </a:prstGeom>
            <a:noFill/>
            <a:ln w="19050" algn="in">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9" name="Group 78"/>
            <p:cNvGrpSpPr>
              <a:grpSpLocks/>
            </p:cNvGrpSpPr>
            <p:nvPr/>
          </p:nvGrpSpPr>
          <p:grpSpPr bwMode="auto">
            <a:xfrm>
              <a:off x="113485611" y="109442250"/>
              <a:ext cx="3195637" cy="457200"/>
              <a:chOff x="111766348" y="108927900"/>
              <a:chExt cx="3195637" cy="457200"/>
            </a:xfrm>
          </p:grpSpPr>
          <p:grpSp>
            <p:nvGrpSpPr>
              <p:cNvPr id="172" name="Group 5"/>
              <p:cNvGrpSpPr>
                <a:grpSpLocks/>
              </p:cNvGrpSpPr>
              <p:nvPr/>
            </p:nvGrpSpPr>
            <p:grpSpPr bwMode="auto">
              <a:xfrm>
                <a:off x="112686258" y="108927900"/>
                <a:ext cx="400050" cy="448887"/>
                <a:chOff x="112686258" y="108927900"/>
                <a:chExt cx="400050" cy="448887"/>
              </a:xfrm>
            </p:grpSpPr>
            <p:sp>
              <p:nvSpPr>
                <p:cNvPr id="182" name="Text Box 6"/>
                <p:cNvSpPr txBox="1">
                  <a:spLocks noChangeArrowheads="1"/>
                </p:cNvSpPr>
                <p:nvPr/>
              </p:nvSpPr>
              <p:spPr bwMode="auto">
                <a:xfrm>
                  <a:off x="112686258" y="108969374"/>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3" name="Oval 7"/>
                <p:cNvSpPr>
                  <a:spLocks noChangeArrowheads="1"/>
                </p:cNvSpPr>
                <p:nvPr/>
              </p:nvSpPr>
              <p:spPr bwMode="auto">
                <a:xfrm>
                  <a:off x="112705776" y="108927900"/>
                  <a:ext cx="371289" cy="448887"/>
                </a:xfrm>
                <a:prstGeom prst="ellipse">
                  <a:avLst/>
                </a:prstGeom>
                <a:noFill/>
                <a:ln w="38100" algn="in">
                  <a:solidFill>
                    <a:srgbClr val="FFCC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73" name="Group 8"/>
              <p:cNvGrpSpPr>
                <a:grpSpLocks/>
              </p:cNvGrpSpPr>
              <p:nvPr/>
            </p:nvGrpSpPr>
            <p:grpSpPr bwMode="auto">
              <a:xfrm>
                <a:off x="111766348" y="108927900"/>
                <a:ext cx="400050" cy="448887"/>
                <a:chOff x="111766348" y="108927900"/>
                <a:chExt cx="400050" cy="448887"/>
              </a:xfrm>
            </p:grpSpPr>
            <p:sp>
              <p:nvSpPr>
                <p:cNvPr id="180" name="Text Box 9"/>
                <p:cNvSpPr txBox="1">
                  <a:spLocks noChangeArrowheads="1"/>
                </p:cNvSpPr>
                <p:nvPr/>
              </p:nvSpPr>
              <p:spPr bwMode="auto">
                <a:xfrm>
                  <a:off x="111766348"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1" name="Oval 10"/>
                <p:cNvSpPr>
                  <a:spLocks noChangeArrowheads="1"/>
                </p:cNvSpPr>
                <p:nvPr/>
              </p:nvSpPr>
              <p:spPr bwMode="auto">
                <a:xfrm>
                  <a:off x="111785400" y="108927900"/>
                  <a:ext cx="352986" cy="448887"/>
                </a:xfrm>
                <a:prstGeom prst="ellipse">
                  <a:avLst/>
                </a:prstGeom>
                <a:noFill/>
                <a:ln w="38100" algn="in">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74" name="Group 11"/>
              <p:cNvGrpSpPr>
                <a:grpSpLocks/>
              </p:cNvGrpSpPr>
              <p:nvPr/>
            </p:nvGrpSpPr>
            <p:grpSpPr bwMode="auto">
              <a:xfrm>
                <a:off x="113625404" y="108927900"/>
                <a:ext cx="400050" cy="448887"/>
                <a:chOff x="113625404" y="108927900"/>
                <a:chExt cx="400050" cy="448887"/>
              </a:xfrm>
            </p:grpSpPr>
            <p:sp>
              <p:nvSpPr>
                <p:cNvPr id="178" name="Text Box 12"/>
                <p:cNvSpPr txBox="1">
                  <a:spLocks noChangeArrowheads="1"/>
                </p:cNvSpPr>
                <p:nvPr/>
              </p:nvSpPr>
              <p:spPr bwMode="auto">
                <a:xfrm>
                  <a:off x="113625404"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9" name="Oval 13"/>
                <p:cNvSpPr>
                  <a:spLocks noChangeArrowheads="1"/>
                </p:cNvSpPr>
                <p:nvPr/>
              </p:nvSpPr>
              <p:spPr bwMode="auto">
                <a:xfrm>
                  <a:off x="113640626" y="108927900"/>
                  <a:ext cx="376517" cy="448887"/>
                </a:xfrm>
                <a:prstGeom prst="ellipse">
                  <a:avLst/>
                </a:prstGeom>
                <a:noFill/>
                <a:ln w="38100" algn="in">
                  <a:solidFill>
                    <a:srgbClr val="0066FF"/>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75" name="Group 14"/>
              <p:cNvGrpSpPr>
                <a:grpSpLocks/>
              </p:cNvGrpSpPr>
              <p:nvPr/>
            </p:nvGrpSpPr>
            <p:grpSpPr bwMode="auto">
              <a:xfrm>
                <a:off x="114561935" y="108936213"/>
                <a:ext cx="400050" cy="448887"/>
                <a:chOff x="114561935" y="108936213"/>
                <a:chExt cx="400050" cy="448887"/>
              </a:xfrm>
            </p:grpSpPr>
            <p:sp>
              <p:nvSpPr>
                <p:cNvPr id="176" name="Text Box 15"/>
                <p:cNvSpPr txBox="1">
                  <a:spLocks noChangeArrowheads="1"/>
                </p:cNvSpPr>
                <p:nvPr/>
              </p:nvSpPr>
              <p:spPr bwMode="auto">
                <a:xfrm>
                  <a:off x="114561935" y="108977776"/>
                  <a:ext cx="400050" cy="37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7" name="Oval 16"/>
                <p:cNvSpPr>
                  <a:spLocks noChangeArrowheads="1"/>
                </p:cNvSpPr>
                <p:nvPr/>
              </p:nvSpPr>
              <p:spPr bwMode="auto">
                <a:xfrm>
                  <a:off x="114567631" y="108936213"/>
                  <a:ext cx="376517" cy="448887"/>
                </a:xfrm>
                <a:prstGeom prst="ellipse">
                  <a:avLst/>
                </a:prstGeom>
                <a:noFill/>
                <a:ln w="38100" algn="in">
                  <a:solidFill>
                    <a:srgbClr val="33CC33"/>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grpSp>
          <p:nvGrpSpPr>
            <p:cNvPr id="80" name="Group 17"/>
            <p:cNvGrpSpPr>
              <a:grpSpLocks/>
            </p:cNvGrpSpPr>
            <p:nvPr/>
          </p:nvGrpSpPr>
          <p:grpSpPr bwMode="auto">
            <a:xfrm>
              <a:off x="113485611" y="110042328"/>
              <a:ext cx="3195637" cy="457200"/>
              <a:chOff x="111766348" y="108927900"/>
              <a:chExt cx="3195637" cy="457200"/>
            </a:xfrm>
          </p:grpSpPr>
          <p:grpSp>
            <p:nvGrpSpPr>
              <p:cNvPr id="160" name="Group 18"/>
              <p:cNvGrpSpPr>
                <a:grpSpLocks/>
              </p:cNvGrpSpPr>
              <p:nvPr/>
            </p:nvGrpSpPr>
            <p:grpSpPr bwMode="auto">
              <a:xfrm>
                <a:off x="112686258" y="108927900"/>
                <a:ext cx="400050" cy="448887"/>
                <a:chOff x="112686258" y="108927900"/>
                <a:chExt cx="400050" cy="448887"/>
              </a:xfrm>
            </p:grpSpPr>
            <p:sp>
              <p:nvSpPr>
                <p:cNvPr id="170" name="Text Box 19"/>
                <p:cNvSpPr txBox="1">
                  <a:spLocks noChangeArrowheads="1"/>
                </p:cNvSpPr>
                <p:nvPr/>
              </p:nvSpPr>
              <p:spPr bwMode="auto">
                <a:xfrm>
                  <a:off x="112686258" y="108969374"/>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1" name="Oval 20"/>
                <p:cNvSpPr>
                  <a:spLocks noChangeArrowheads="1"/>
                </p:cNvSpPr>
                <p:nvPr/>
              </p:nvSpPr>
              <p:spPr bwMode="auto">
                <a:xfrm>
                  <a:off x="112705776" y="108927900"/>
                  <a:ext cx="371289" cy="448887"/>
                </a:xfrm>
                <a:prstGeom prst="ellipse">
                  <a:avLst/>
                </a:prstGeom>
                <a:noFill/>
                <a:ln w="38100" algn="in">
                  <a:solidFill>
                    <a:srgbClr val="FFCC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61" name="Group 21"/>
              <p:cNvGrpSpPr>
                <a:grpSpLocks/>
              </p:cNvGrpSpPr>
              <p:nvPr/>
            </p:nvGrpSpPr>
            <p:grpSpPr bwMode="auto">
              <a:xfrm>
                <a:off x="111766348" y="108927900"/>
                <a:ext cx="400050" cy="448887"/>
                <a:chOff x="111766348" y="108927900"/>
                <a:chExt cx="400050" cy="448887"/>
              </a:xfrm>
            </p:grpSpPr>
            <p:sp>
              <p:nvSpPr>
                <p:cNvPr id="168" name="Text Box 22"/>
                <p:cNvSpPr txBox="1">
                  <a:spLocks noChangeArrowheads="1"/>
                </p:cNvSpPr>
                <p:nvPr/>
              </p:nvSpPr>
              <p:spPr bwMode="auto">
                <a:xfrm>
                  <a:off x="111766348"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9" name="Oval 23"/>
                <p:cNvSpPr>
                  <a:spLocks noChangeArrowheads="1"/>
                </p:cNvSpPr>
                <p:nvPr/>
              </p:nvSpPr>
              <p:spPr bwMode="auto">
                <a:xfrm>
                  <a:off x="111785400" y="108927900"/>
                  <a:ext cx="352986" cy="448887"/>
                </a:xfrm>
                <a:prstGeom prst="ellipse">
                  <a:avLst/>
                </a:prstGeom>
                <a:noFill/>
                <a:ln w="38100" algn="in">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62" name="Group 24"/>
              <p:cNvGrpSpPr>
                <a:grpSpLocks/>
              </p:cNvGrpSpPr>
              <p:nvPr/>
            </p:nvGrpSpPr>
            <p:grpSpPr bwMode="auto">
              <a:xfrm>
                <a:off x="113625404" y="108927900"/>
                <a:ext cx="400050" cy="448887"/>
                <a:chOff x="113625404" y="108927900"/>
                <a:chExt cx="400050" cy="448887"/>
              </a:xfrm>
            </p:grpSpPr>
            <p:sp>
              <p:nvSpPr>
                <p:cNvPr id="166" name="Text Box 25"/>
                <p:cNvSpPr txBox="1">
                  <a:spLocks noChangeArrowheads="1"/>
                </p:cNvSpPr>
                <p:nvPr/>
              </p:nvSpPr>
              <p:spPr bwMode="auto">
                <a:xfrm>
                  <a:off x="113625404"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7" name="Oval 26"/>
                <p:cNvSpPr>
                  <a:spLocks noChangeArrowheads="1"/>
                </p:cNvSpPr>
                <p:nvPr/>
              </p:nvSpPr>
              <p:spPr bwMode="auto">
                <a:xfrm>
                  <a:off x="113640626" y="108927900"/>
                  <a:ext cx="376517" cy="448887"/>
                </a:xfrm>
                <a:prstGeom prst="ellipse">
                  <a:avLst/>
                </a:prstGeom>
                <a:noFill/>
                <a:ln w="38100" algn="in">
                  <a:solidFill>
                    <a:srgbClr val="0066FF"/>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63" name="Group 27"/>
              <p:cNvGrpSpPr>
                <a:grpSpLocks/>
              </p:cNvGrpSpPr>
              <p:nvPr/>
            </p:nvGrpSpPr>
            <p:grpSpPr bwMode="auto">
              <a:xfrm>
                <a:off x="114561935" y="108936213"/>
                <a:ext cx="400050" cy="448887"/>
                <a:chOff x="114561935" y="108936213"/>
                <a:chExt cx="400050" cy="448887"/>
              </a:xfrm>
            </p:grpSpPr>
            <p:sp>
              <p:nvSpPr>
                <p:cNvPr id="164" name="Text Box 28"/>
                <p:cNvSpPr txBox="1">
                  <a:spLocks noChangeArrowheads="1"/>
                </p:cNvSpPr>
                <p:nvPr/>
              </p:nvSpPr>
              <p:spPr bwMode="auto">
                <a:xfrm>
                  <a:off x="114561935" y="108977776"/>
                  <a:ext cx="400050" cy="37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5" name="Oval 29"/>
                <p:cNvSpPr>
                  <a:spLocks noChangeArrowheads="1"/>
                </p:cNvSpPr>
                <p:nvPr/>
              </p:nvSpPr>
              <p:spPr bwMode="auto">
                <a:xfrm>
                  <a:off x="114567631" y="108936213"/>
                  <a:ext cx="376517" cy="448887"/>
                </a:xfrm>
                <a:prstGeom prst="ellipse">
                  <a:avLst/>
                </a:prstGeom>
                <a:noFill/>
                <a:ln w="38100" algn="in">
                  <a:solidFill>
                    <a:srgbClr val="33CC33"/>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grpSp>
          <p:nvGrpSpPr>
            <p:cNvPr id="95" name="Group 30"/>
            <p:cNvGrpSpPr>
              <a:grpSpLocks/>
            </p:cNvGrpSpPr>
            <p:nvPr/>
          </p:nvGrpSpPr>
          <p:grpSpPr bwMode="auto">
            <a:xfrm>
              <a:off x="113490374" y="110642400"/>
              <a:ext cx="3195637" cy="457200"/>
              <a:chOff x="111766348" y="108927900"/>
              <a:chExt cx="3195637" cy="457200"/>
            </a:xfrm>
          </p:grpSpPr>
          <p:grpSp>
            <p:nvGrpSpPr>
              <p:cNvPr id="148" name="Group 31"/>
              <p:cNvGrpSpPr>
                <a:grpSpLocks/>
              </p:cNvGrpSpPr>
              <p:nvPr/>
            </p:nvGrpSpPr>
            <p:grpSpPr bwMode="auto">
              <a:xfrm>
                <a:off x="112686258" y="108927900"/>
                <a:ext cx="400050" cy="448887"/>
                <a:chOff x="112686258" y="108927900"/>
                <a:chExt cx="400050" cy="448887"/>
              </a:xfrm>
            </p:grpSpPr>
            <p:sp>
              <p:nvSpPr>
                <p:cNvPr id="158" name="Text Box 32"/>
                <p:cNvSpPr txBox="1">
                  <a:spLocks noChangeArrowheads="1"/>
                </p:cNvSpPr>
                <p:nvPr/>
              </p:nvSpPr>
              <p:spPr bwMode="auto">
                <a:xfrm>
                  <a:off x="112686258" y="108969374"/>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9" name="Oval 33"/>
                <p:cNvSpPr>
                  <a:spLocks noChangeArrowheads="1"/>
                </p:cNvSpPr>
                <p:nvPr/>
              </p:nvSpPr>
              <p:spPr bwMode="auto">
                <a:xfrm>
                  <a:off x="112705776" y="108927900"/>
                  <a:ext cx="371289" cy="448887"/>
                </a:xfrm>
                <a:prstGeom prst="ellipse">
                  <a:avLst/>
                </a:prstGeom>
                <a:noFill/>
                <a:ln w="38100" algn="in">
                  <a:solidFill>
                    <a:srgbClr val="FFCC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49" name="Group 34"/>
              <p:cNvGrpSpPr>
                <a:grpSpLocks/>
              </p:cNvGrpSpPr>
              <p:nvPr/>
            </p:nvGrpSpPr>
            <p:grpSpPr bwMode="auto">
              <a:xfrm>
                <a:off x="111766348" y="108927900"/>
                <a:ext cx="400050" cy="448887"/>
                <a:chOff x="111766348" y="108927900"/>
                <a:chExt cx="400050" cy="448887"/>
              </a:xfrm>
            </p:grpSpPr>
            <p:sp>
              <p:nvSpPr>
                <p:cNvPr id="156" name="Text Box 35"/>
                <p:cNvSpPr txBox="1">
                  <a:spLocks noChangeArrowheads="1"/>
                </p:cNvSpPr>
                <p:nvPr/>
              </p:nvSpPr>
              <p:spPr bwMode="auto">
                <a:xfrm>
                  <a:off x="111766348"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7" name="Oval 36"/>
                <p:cNvSpPr>
                  <a:spLocks noChangeArrowheads="1"/>
                </p:cNvSpPr>
                <p:nvPr/>
              </p:nvSpPr>
              <p:spPr bwMode="auto">
                <a:xfrm>
                  <a:off x="111785400" y="108927900"/>
                  <a:ext cx="352986" cy="448887"/>
                </a:xfrm>
                <a:prstGeom prst="ellipse">
                  <a:avLst/>
                </a:prstGeom>
                <a:noFill/>
                <a:ln w="38100" algn="in">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50" name="Group 37"/>
              <p:cNvGrpSpPr>
                <a:grpSpLocks/>
              </p:cNvGrpSpPr>
              <p:nvPr/>
            </p:nvGrpSpPr>
            <p:grpSpPr bwMode="auto">
              <a:xfrm>
                <a:off x="113625404" y="108927900"/>
                <a:ext cx="400050" cy="448887"/>
                <a:chOff x="113625404" y="108927900"/>
                <a:chExt cx="400050" cy="448887"/>
              </a:xfrm>
            </p:grpSpPr>
            <p:sp>
              <p:nvSpPr>
                <p:cNvPr id="154" name="Text Box 38"/>
                <p:cNvSpPr txBox="1">
                  <a:spLocks noChangeArrowheads="1"/>
                </p:cNvSpPr>
                <p:nvPr/>
              </p:nvSpPr>
              <p:spPr bwMode="auto">
                <a:xfrm>
                  <a:off x="113625404"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5" name="Oval 39"/>
                <p:cNvSpPr>
                  <a:spLocks noChangeArrowheads="1"/>
                </p:cNvSpPr>
                <p:nvPr/>
              </p:nvSpPr>
              <p:spPr bwMode="auto">
                <a:xfrm>
                  <a:off x="113640626" y="108927900"/>
                  <a:ext cx="376517" cy="448887"/>
                </a:xfrm>
                <a:prstGeom prst="ellipse">
                  <a:avLst/>
                </a:prstGeom>
                <a:noFill/>
                <a:ln w="38100" algn="in">
                  <a:solidFill>
                    <a:srgbClr val="0066FF"/>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51" name="Group 40"/>
              <p:cNvGrpSpPr>
                <a:grpSpLocks/>
              </p:cNvGrpSpPr>
              <p:nvPr/>
            </p:nvGrpSpPr>
            <p:grpSpPr bwMode="auto">
              <a:xfrm>
                <a:off x="114561935" y="108936213"/>
                <a:ext cx="400050" cy="448887"/>
                <a:chOff x="114561935" y="108936213"/>
                <a:chExt cx="400050" cy="448887"/>
              </a:xfrm>
            </p:grpSpPr>
            <p:sp>
              <p:nvSpPr>
                <p:cNvPr id="152" name="Text Box 41"/>
                <p:cNvSpPr txBox="1">
                  <a:spLocks noChangeArrowheads="1"/>
                </p:cNvSpPr>
                <p:nvPr/>
              </p:nvSpPr>
              <p:spPr bwMode="auto">
                <a:xfrm>
                  <a:off x="114561935" y="108977776"/>
                  <a:ext cx="400050" cy="37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3" name="Oval 42"/>
                <p:cNvSpPr>
                  <a:spLocks noChangeArrowheads="1"/>
                </p:cNvSpPr>
                <p:nvPr/>
              </p:nvSpPr>
              <p:spPr bwMode="auto">
                <a:xfrm>
                  <a:off x="114567631" y="108936213"/>
                  <a:ext cx="376517" cy="448887"/>
                </a:xfrm>
                <a:prstGeom prst="ellipse">
                  <a:avLst/>
                </a:prstGeom>
                <a:noFill/>
                <a:ln w="38100" algn="in">
                  <a:solidFill>
                    <a:srgbClr val="33CC33"/>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grpSp>
          <p:nvGrpSpPr>
            <p:cNvPr id="96" name="Group 43"/>
            <p:cNvGrpSpPr>
              <a:grpSpLocks/>
            </p:cNvGrpSpPr>
            <p:nvPr/>
          </p:nvGrpSpPr>
          <p:grpSpPr bwMode="auto">
            <a:xfrm>
              <a:off x="113490374" y="111256761"/>
              <a:ext cx="3195637" cy="457200"/>
              <a:chOff x="111766348" y="108927900"/>
              <a:chExt cx="3195637" cy="457200"/>
            </a:xfrm>
          </p:grpSpPr>
          <p:grpSp>
            <p:nvGrpSpPr>
              <p:cNvPr id="136" name="Group 44"/>
              <p:cNvGrpSpPr>
                <a:grpSpLocks/>
              </p:cNvGrpSpPr>
              <p:nvPr/>
            </p:nvGrpSpPr>
            <p:grpSpPr bwMode="auto">
              <a:xfrm>
                <a:off x="112686258" y="108927900"/>
                <a:ext cx="400050" cy="448887"/>
                <a:chOff x="112686258" y="108927900"/>
                <a:chExt cx="400050" cy="448887"/>
              </a:xfrm>
            </p:grpSpPr>
            <p:sp>
              <p:nvSpPr>
                <p:cNvPr id="146" name="Text Box 45"/>
                <p:cNvSpPr txBox="1">
                  <a:spLocks noChangeArrowheads="1"/>
                </p:cNvSpPr>
                <p:nvPr/>
              </p:nvSpPr>
              <p:spPr bwMode="auto">
                <a:xfrm>
                  <a:off x="112686258" y="108969374"/>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7" name="Oval 46"/>
                <p:cNvSpPr>
                  <a:spLocks noChangeArrowheads="1"/>
                </p:cNvSpPr>
                <p:nvPr/>
              </p:nvSpPr>
              <p:spPr bwMode="auto">
                <a:xfrm>
                  <a:off x="112705776" y="108927900"/>
                  <a:ext cx="371289" cy="448887"/>
                </a:xfrm>
                <a:prstGeom prst="ellipse">
                  <a:avLst/>
                </a:prstGeom>
                <a:noFill/>
                <a:ln w="38100" algn="in">
                  <a:solidFill>
                    <a:srgbClr val="FFCC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37" name="Group 47"/>
              <p:cNvGrpSpPr>
                <a:grpSpLocks/>
              </p:cNvGrpSpPr>
              <p:nvPr/>
            </p:nvGrpSpPr>
            <p:grpSpPr bwMode="auto">
              <a:xfrm>
                <a:off x="111766348" y="108927900"/>
                <a:ext cx="400050" cy="448887"/>
                <a:chOff x="111766348" y="108927900"/>
                <a:chExt cx="400050" cy="448887"/>
              </a:xfrm>
            </p:grpSpPr>
            <p:sp>
              <p:nvSpPr>
                <p:cNvPr id="144" name="Text Box 48"/>
                <p:cNvSpPr txBox="1">
                  <a:spLocks noChangeArrowheads="1"/>
                </p:cNvSpPr>
                <p:nvPr/>
              </p:nvSpPr>
              <p:spPr bwMode="auto">
                <a:xfrm>
                  <a:off x="111766348"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5" name="Oval 49"/>
                <p:cNvSpPr>
                  <a:spLocks noChangeArrowheads="1"/>
                </p:cNvSpPr>
                <p:nvPr/>
              </p:nvSpPr>
              <p:spPr bwMode="auto">
                <a:xfrm>
                  <a:off x="111785400" y="108927900"/>
                  <a:ext cx="352986" cy="448887"/>
                </a:xfrm>
                <a:prstGeom prst="ellipse">
                  <a:avLst/>
                </a:prstGeom>
                <a:noFill/>
                <a:ln w="38100" algn="in">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38" name="Group 50"/>
              <p:cNvGrpSpPr>
                <a:grpSpLocks/>
              </p:cNvGrpSpPr>
              <p:nvPr/>
            </p:nvGrpSpPr>
            <p:grpSpPr bwMode="auto">
              <a:xfrm>
                <a:off x="113625404" y="108927900"/>
                <a:ext cx="400050" cy="448887"/>
                <a:chOff x="113625404" y="108927900"/>
                <a:chExt cx="400050" cy="448887"/>
              </a:xfrm>
            </p:grpSpPr>
            <p:sp>
              <p:nvSpPr>
                <p:cNvPr id="142" name="Text Box 51"/>
                <p:cNvSpPr txBox="1">
                  <a:spLocks noChangeArrowheads="1"/>
                </p:cNvSpPr>
                <p:nvPr/>
              </p:nvSpPr>
              <p:spPr bwMode="auto">
                <a:xfrm>
                  <a:off x="113625404"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3" name="Oval 52"/>
                <p:cNvSpPr>
                  <a:spLocks noChangeArrowheads="1"/>
                </p:cNvSpPr>
                <p:nvPr/>
              </p:nvSpPr>
              <p:spPr bwMode="auto">
                <a:xfrm>
                  <a:off x="113640626" y="108927900"/>
                  <a:ext cx="376517" cy="448887"/>
                </a:xfrm>
                <a:prstGeom prst="ellipse">
                  <a:avLst/>
                </a:prstGeom>
                <a:noFill/>
                <a:ln w="38100" algn="in">
                  <a:solidFill>
                    <a:srgbClr val="0066FF"/>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39" name="Group 53"/>
              <p:cNvGrpSpPr>
                <a:grpSpLocks/>
              </p:cNvGrpSpPr>
              <p:nvPr/>
            </p:nvGrpSpPr>
            <p:grpSpPr bwMode="auto">
              <a:xfrm>
                <a:off x="114561935" y="108936213"/>
                <a:ext cx="400050" cy="448887"/>
                <a:chOff x="114561935" y="108936213"/>
                <a:chExt cx="400050" cy="448887"/>
              </a:xfrm>
            </p:grpSpPr>
            <p:sp>
              <p:nvSpPr>
                <p:cNvPr id="140" name="Text Box 54"/>
                <p:cNvSpPr txBox="1">
                  <a:spLocks noChangeArrowheads="1"/>
                </p:cNvSpPr>
                <p:nvPr/>
              </p:nvSpPr>
              <p:spPr bwMode="auto">
                <a:xfrm>
                  <a:off x="114561935" y="108977776"/>
                  <a:ext cx="400050" cy="37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1" name="Oval 55"/>
                <p:cNvSpPr>
                  <a:spLocks noChangeArrowheads="1"/>
                </p:cNvSpPr>
                <p:nvPr/>
              </p:nvSpPr>
              <p:spPr bwMode="auto">
                <a:xfrm>
                  <a:off x="114567631" y="108936213"/>
                  <a:ext cx="376517" cy="448887"/>
                </a:xfrm>
                <a:prstGeom prst="ellipse">
                  <a:avLst/>
                </a:prstGeom>
                <a:noFill/>
                <a:ln w="38100" algn="in">
                  <a:solidFill>
                    <a:srgbClr val="33CC33"/>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grpSp>
          <p:nvGrpSpPr>
            <p:cNvPr id="97" name="Group 56"/>
            <p:cNvGrpSpPr>
              <a:grpSpLocks/>
            </p:cNvGrpSpPr>
            <p:nvPr/>
          </p:nvGrpSpPr>
          <p:grpSpPr bwMode="auto">
            <a:xfrm>
              <a:off x="113485611" y="111856839"/>
              <a:ext cx="3195637" cy="457200"/>
              <a:chOff x="111766348" y="108927900"/>
              <a:chExt cx="3195637" cy="457200"/>
            </a:xfrm>
          </p:grpSpPr>
          <p:grpSp>
            <p:nvGrpSpPr>
              <p:cNvPr id="124" name="Group 57"/>
              <p:cNvGrpSpPr>
                <a:grpSpLocks/>
              </p:cNvGrpSpPr>
              <p:nvPr/>
            </p:nvGrpSpPr>
            <p:grpSpPr bwMode="auto">
              <a:xfrm>
                <a:off x="112686258" y="108927900"/>
                <a:ext cx="400050" cy="448887"/>
                <a:chOff x="112686258" y="108927900"/>
                <a:chExt cx="400050" cy="448887"/>
              </a:xfrm>
            </p:grpSpPr>
            <p:sp>
              <p:nvSpPr>
                <p:cNvPr id="134" name="Text Box 58"/>
                <p:cNvSpPr txBox="1">
                  <a:spLocks noChangeArrowheads="1"/>
                </p:cNvSpPr>
                <p:nvPr/>
              </p:nvSpPr>
              <p:spPr bwMode="auto">
                <a:xfrm>
                  <a:off x="112686258" y="108969374"/>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5" name="Oval 59"/>
                <p:cNvSpPr>
                  <a:spLocks noChangeArrowheads="1"/>
                </p:cNvSpPr>
                <p:nvPr/>
              </p:nvSpPr>
              <p:spPr bwMode="auto">
                <a:xfrm>
                  <a:off x="112705776" y="108927900"/>
                  <a:ext cx="371289" cy="448887"/>
                </a:xfrm>
                <a:prstGeom prst="ellipse">
                  <a:avLst/>
                </a:prstGeom>
                <a:noFill/>
                <a:ln w="38100" algn="in">
                  <a:solidFill>
                    <a:srgbClr val="FFCC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25" name="Group 60"/>
              <p:cNvGrpSpPr>
                <a:grpSpLocks/>
              </p:cNvGrpSpPr>
              <p:nvPr/>
            </p:nvGrpSpPr>
            <p:grpSpPr bwMode="auto">
              <a:xfrm>
                <a:off x="111766348" y="108927900"/>
                <a:ext cx="400050" cy="448887"/>
                <a:chOff x="111766348" y="108927900"/>
                <a:chExt cx="400050" cy="448887"/>
              </a:xfrm>
            </p:grpSpPr>
            <p:sp>
              <p:nvSpPr>
                <p:cNvPr id="132" name="Text Box 61"/>
                <p:cNvSpPr txBox="1">
                  <a:spLocks noChangeArrowheads="1"/>
                </p:cNvSpPr>
                <p:nvPr/>
              </p:nvSpPr>
              <p:spPr bwMode="auto">
                <a:xfrm>
                  <a:off x="111766348"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3" name="Oval 62"/>
                <p:cNvSpPr>
                  <a:spLocks noChangeArrowheads="1"/>
                </p:cNvSpPr>
                <p:nvPr/>
              </p:nvSpPr>
              <p:spPr bwMode="auto">
                <a:xfrm>
                  <a:off x="111785400" y="108927900"/>
                  <a:ext cx="352986" cy="448887"/>
                </a:xfrm>
                <a:prstGeom prst="ellipse">
                  <a:avLst/>
                </a:prstGeom>
                <a:noFill/>
                <a:ln w="38100" algn="in">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26" name="Group 63"/>
              <p:cNvGrpSpPr>
                <a:grpSpLocks/>
              </p:cNvGrpSpPr>
              <p:nvPr/>
            </p:nvGrpSpPr>
            <p:grpSpPr bwMode="auto">
              <a:xfrm>
                <a:off x="113625404" y="108927900"/>
                <a:ext cx="400050" cy="448887"/>
                <a:chOff x="113625404" y="108927900"/>
                <a:chExt cx="400050" cy="448887"/>
              </a:xfrm>
            </p:grpSpPr>
            <p:sp>
              <p:nvSpPr>
                <p:cNvPr id="130" name="Text Box 64"/>
                <p:cNvSpPr txBox="1">
                  <a:spLocks noChangeArrowheads="1"/>
                </p:cNvSpPr>
                <p:nvPr/>
              </p:nvSpPr>
              <p:spPr bwMode="auto">
                <a:xfrm>
                  <a:off x="113625404"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 name="Oval 65"/>
                <p:cNvSpPr>
                  <a:spLocks noChangeArrowheads="1"/>
                </p:cNvSpPr>
                <p:nvPr/>
              </p:nvSpPr>
              <p:spPr bwMode="auto">
                <a:xfrm>
                  <a:off x="113640626" y="108927900"/>
                  <a:ext cx="376517" cy="448887"/>
                </a:xfrm>
                <a:prstGeom prst="ellipse">
                  <a:avLst/>
                </a:prstGeom>
                <a:noFill/>
                <a:ln w="38100" algn="in">
                  <a:solidFill>
                    <a:srgbClr val="0066FF"/>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27" name="Group 66"/>
              <p:cNvGrpSpPr>
                <a:grpSpLocks/>
              </p:cNvGrpSpPr>
              <p:nvPr/>
            </p:nvGrpSpPr>
            <p:grpSpPr bwMode="auto">
              <a:xfrm>
                <a:off x="114561935" y="108936213"/>
                <a:ext cx="400050" cy="448887"/>
                <a:chOff x="114561935" y="108936213"/>
                <a:chExt cx="400050" cy="448887"/>
              </a:xfrm>
            </p:grpSpPr>
            <p:sp>
              <p:nvSpPr>
                <p:cNvPr id="128" name="Text Box 67"/>
                <p:cNvSpPr txBox="1">
                  <a:spLocks noChangeArrowheads="1"/>
                </p:cNvSpPr>
                <p:nvPr/>
              </p:nvSpPr>
              <p:spPr bwMode="auto">
                <a:xfrm>
                  <a:off x="114561935" y="108977776"/>
                  <a:ext cx="400050" cy="37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9" name="Oval 68"/>
                <p:cNvSpPr>
                  <a:spLocks noChangeArrowheads="1"/>
                </p:cNvSpPr>
                <p:nvPr/>
              </p:nvSpPr>
              <p:spPr bwMode="auto">
                <a:xfrm>
                  <a:off x="114567631" y="108936213"/>
                  <a:ext cx="376517" cy="448887"/>
                </a:xfrm>
                <a:prstGeom prst="ellipse">
                  <a:avLst/>
                </a:prstGeom>
                <a:noFill/>
                <a:ln w="38100" algn="in">
                  <a:solidFill>
                    <a:srgbClr val="33CC33"/>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grpSp>
          <p:nvGrpSpPr>
            <p:cNvPr id="98" name="Group 69"/>
            <p:cNvGrpSpPr>
              <a:grpSpLocks/>
            </p:cNvGrpSpPr>
            <p:nvPr/>
          </p:nvGrpSpPr>
          <p:grpSpPr bwMode="auto">
            <a:xfrm>
              <a:off x="113487200" y="112382300"/>
              <a:ext cx="3195637" cy="457200"/>
              <a:chOff x="111766348" y="108927900"/>
              <a:chExt cx="3195637" cy="457200"/>
            </a:xfrm>
          </p:grpSpPr>
          <p:grpSp>
            <p:nvGrpSpPr>
              <p:cNvPr id="112" name="Group 70"/>
              <p:cNvGrpSpPr>
                <a:grpSpLocks/>
              </p:cNvGrpSpPr>
              <p:nvPr/>
            </p:nvGrpSpPr>
            <p:grpSpPr bwMode="auto">
              <a:xfrm>
                <a:off x="112686258" y="108927900"/>
                <a:ext cx="400050" cy="448887"/>
                <a:chOff x="112686258" y="108927900"/>
                <a:chExt cx="400050" cy="448887"/>
              </a:xfrm>
            </p:grpSpPr>
            <p:sp>
              <p:nvSpPr>
                <p:cNvPr id="122" name="Text Box 71"/>
                <p:cNvSpPr txBox="1">
                  <a:spLocks noChangeArrowheads="1"/>
                </p:cNvSpPr>
                <p:nvPr/>
              </p:nvSpPr>
              <p:spPr bwMode="auto">
                <a:xfrm>
                  <a:off x="112686258" y="108969374"/>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3" name="Oval 72"/>
                <p:cNvSpPr>
                  <a:spLocks noChangeArrowheads="1"/>
                </p:cNvSpPr>
                <p:nvPr/>
              </p:nvSpPr>
              <p:spPr bwMode="auto">
                <a:xfrm>
                  <a:off x="112705776" y="108927900"/>
                  <a:ext cx="371289" cy="448887"/>
                </a:xfrm>
                <a:prstGeom prst="ellipse">
                  <a:avLst/>
                </a:prstGeom>
                <a:noFill/>
                <a:ln w="38100" algn="in">
                  <a:solidFill>
                    <a:srgbClr val="FFCC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13" name="Group 73"/>
              <p:cNvGrpSpPr>
                <a:grpSpLocks/>
              </p:cNvGrpSpPr>
              <p:nvPr/>
            </p:nvGrpSpPr>
            <p:grpSpPr bwMode="auto">
              <a:xfrm>
                <a:off x="111766348" y="108927900"/>
                <a:ext cx="400050" cy="448887"/>
                <a:chOff x="111766348" y="108927900"/>
                <a:chExt cx="400050" cy="448887"/>
              </a:xfrm>
            </p:grpSpPr>
            <p:sp>
              <p:nvSpPr>
                <p:cNvPr id="120" name="Text Box 74"/>
                <p:cNvSpPr txBox="1">
                  <a:spLocks noChangeArrowheads="1"/>
                </p:cNvSpPr>
                <p:nvPr/>
              </p:nvSpPr>
              <p:spPr bwMode="auto">
                <a:xfrm>
                  <a:off x="111766348"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1" name="Oval 75"/>
                <p:cNvSpPr>
                  <a:spLocks noChangeArrowheads="1"/>
                </p:cNvSpPr>
                <p:nvPr/>
              </p:nvSpPr>
              <p:spPr bwMode="auto">
                <a:xfrm>
                  <a:off x="111785400" y="108927900"/>
                  <a:ext cx="352986" cy="448887"/>
                </a:xfrm>
                <a:prstGeom prst="ellipse">
                  <a:avLst/>
                </a:prstGeom>
                <a:noFill/>
                <a:ln w="38100" algn="in">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14" name="Group 76"/>
              <p:cNvGrpSpPr>
                <a:grpSpLocks/>
              </p:cNvGrpSpPr>
              <p:nvPr/>
            </p:nvGrpSpPr>
            <p:grpSpPr bwMode="auto">
              <a:xfrm>
                <a:off x="113625404" y="108927900"/>
                <a:ext cx="400050" cy="448887"/>
                <a:chOff x="113625404" y="108927900"/>
                <a:chExt cx="400050" cy="448887"/>
              </a:xfrm>
            </p:grpSpPr>
            <p:sp>
              <p:nvSpPr>
                <p:cNvPr id="118" name="Text Box 77"/>
                <p:cNvSpPr txBox="1">
                  <a:spLocks noChangeArrowheads="1"/>
                </p:cNvSpPr>
                <p:nvPr/>
              </p:nvSpPr>
              <p:spPr bwMode="auto">
                <a:xfrm>
                  <a:off x="113625404"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9" name="Oval 78"/>
                <p:cNvSpPr>
                  <a:spLocks noChangeArrowheads="1"/>
                </p:cNvSpPr>
                <p:nvPr/>
              </p:nvSpPr>
              <p:spPr bwMode="auto">
                <a:xfrm>
                  <a:off x="113640626" y="108927900"/>
                  <a:ext cx="376517" cy="448887"/>
                </a:xfrm>
                <a:prstGeom prst="ellipse">
                  <a:avLst/>
                </a:prstGeom>
                <a:noFill/>
                <a:ln w="38100" algn="in">
                  <a:solidFill>
                    <a:srgbClr val="0066FF"/>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15" name="Group 79"/>
              <p:cNvGrpSpPr>
                <a:grpSpLocks/>
              </p:cNvGrpSpPr>
              <p:nvPr/>
            </p:nvGrpSpPr>
            <p:grpSpPr bwMode="auto">
              <a:xfrm>
                <a:off x="114561935" y="108936213"/>
                <a:ext cx="400050" cy="448887"/>
                <a:chOff x="114561935" y="108936213"/>
                <a:chExt cx="400050" cy="448887"/>
              </a:xfrm>
            </p:grpSpPr>
            <p:sp>
              <p:nvSpPr>
                <p:cNvPr id="116" name="Text Box 80"/>
                <p:cNvSpPr txBox="1">
                  <a:spLocks noChangeArrowheads="1"/>
                </p:cNvSpPr>
                <p:nvPr/>
              </p:nvSpPr>
              <p:spPr bwMode="auto">
                <a:xfrm>
                  <a:off x="114561935" y="108977776"/>
                  <a:ext cx="400050" cy="37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7" name="Oval 81"/>
                <p:cNvSpPr>
                  <a:spLocks noChangeArrowheads="1"/>
                </p:cNvSpPr>
                <p:nvPr/>
              </p:nvSpPr>
              <p:spPr bwMode="auto">
                <a:xfrm>
                  <a:off x="114567631" y="108936213"/>
                  <a:ext cx="376517" cy="448887"/>
                </a:xfrm>
                <a:prstGeom prst="ellipse">
                  <a:avLst/>
                </a:prstGeom>
                <a:noFill/>
                <a:ln w="38100" algn="in">
                  <a:solidFill>
                    <a:srgbClr val="33CC33"/>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grpSp>
          <p:nvGrpSpPr>
            <p:cNvPr id="99" name="Group 82"/>
            <p:cNvGrpSpPr>
              <a:grpSpLocks/>
            </p:cNvGrpSpPr>
            <p:nvPr/>
          </p:nvGrpSpPr>
          <p:grpSpPr bwMode="auto">
            <a:xfrm>
              <a:off x="113477675" y="108918375"/>
              <a:ext cx="3195637" cy="457200"/>
              <a:chOff x="111766348" y="108927900"/>
              <a:chExt cx="3195637" cy="457200"/>
            </a:xfrm>
          </p:grpSpPr>
          <p:grpSp>
            <p:nvGrpSpPr>
              <p:cNvPr id="100" name="Group 83"/>
              <p:cNvGrpSpPr>
                <a:grpSpLocks/>
              </p:cNvGrpSpPr>
              <p:nvPr/>
            </p:nvGrpSpPr>
            <p:grpSpPr bwMode="auto">
              <a:xfrm>
                <a:off x="112686258" y="108927900"/>
                <a:ext cx="400050" cy="448887"/>
                <a:chOff x="112686258" y="108927900"/>
                <a:chExt cx="400050" cy="448887"/>
              </a:xfrm>
            </p:grpSpPr>
            <p:sp>
              <p:nvSpPr>
                <p:cNvPr id="110" name="Text Box 84"/>
                <p:cNvSpPr txBox="1">
                  <a:spLocks noChangeArrowheads="1"/>
                </p:cNvSpPr>
                <p:nvPr/>
              </p:nvSpPr>
              <p:spPr bwMode="auto">
                <a:xfrm>
                  <a:off x="112686258" y="108969374"/>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1" name="Oval 85"/>
                <p:cNvSpPr>
                  <a:spLocks noChangeArrowheads="1"/>
                </p:cNvSpPr>
                <p:nvPr/>
              </p:nvSpPr>
              <p:spPr bwMode="auto">
                <a:xfrm>
                  <a:off x="112705776" y="108927900"/>
                  <a:ext cx="371289" cy="448887"/>
                </a:xfrm>
                <a:prstGeom prst="ellipse">
                  <a:avLst/>
                </a:prstGeom>
                <a:noFill/>
                <a:ln w="38100" algn="in">
                  <a:solidFill>
                    <a:srgbClr val="FFCC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01" name="Group 86"/>
              <p:cNvGrpSpPr>
                <a:grpSpLocks/>
              </p:cNvGrpSpPr>
              <p:nvPr/>
            </p:nvGrpSpPr>
            <p:grpSpPr bwMode="auto">
              <a:xfrm>
                <a:off x="111766348" y="108927900"/>
                <a:ext cx="400050" cy="448887"/>
                <a:chOff x="111766348" y="108927900"/>
                <a:chExt cx="400050" cy="448887"/>
              </a:xfrm>
            </p:grpSpPr>
            <p:sp>
              <p:nvSpPr>
                <p:cNvPr id="108" name="Text Box 87"/>
                <p:cNvSpPr txBox="1">
                  <a:spLocks noChangeArrowheads="1"/>
                </p:cNvSpPr>
                <p:nvPr/>
              </p:nvSpPr>
              <p:spPr bwMode="auto">
                <a:xfrm>
                  <a:off x="111766348"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9" name="Oval 88"/>
                <p:cNvSpPr>
                  <a:spLocks noChangeArrowheads="1"/>
                </p:cNvSpPr>
                <p:nvPr/>
              </p:nvSpPr>
              <p:spPr bwMode="auto">
                <a:xfrm>
                  <a:off x="111785400" y="108927900"/>
                  <a:ext cx="352986" cy="448887"/>
                </a:xfrm>
                <a:prstGeom prst="ellipse">
                  <a:avLst/>
                </a:prstGeom>
                <a:noFill/>
                <a:ln w="38100" algn="in">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02" name="Group 89"/>
              <p:cNvGrpSpPr>
                <a:grpSpLocks/>
              </p:cNvGrpSpPr>
              <p:nvPr/>
            </p:nvGrpSpPr>
            <p:grpSpPr bwMode="auto">
              <a:xfrm>
                <a:off x="113625404" y="108927900"/>
                <a:ext cx="400050" cy="448887"/>
                <a:chOff x="113625404" y="108927900"/>
                <a:chExt cx="400050" cy="448887"/>
              </a:xfrm>
            </p:grpSpPr>
            <p:sp>
              <p:nvSpPr>
                <p:cNvPr id="106" name="Text Box 90"/>
                <p:cNvSpPr txBox="1">
                  <a:spLocks noChangeArrowheads="1"/>
                </p:cNvSpPr>
                <p:nvPr/>
              </p:nvSpPr>
              <p:spPr bwMode="auto">
                <a:xfrm>
                  <a:off x="113625404" y="108974137"/>
                  <a:ext cx="400050" cy="37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7" name="Oval 91"/>
                <p:cNvSpPr>
                  <a:spLocks noChangeArrowheads="1"/>
                </p:cNvSpPr>
                <p:nvPr/>
              </p:nvSpPr>
              <p:spPr bwMode="auto">
                <a:xfrm>
                  <a:off x="113640626" y="108927900"/>
                  <a:ext cx="376517" cy="448887"/>
                </a:xfrm>
                <a:prstGeom prst="ellipse">
                  <a:avLst/>
                </a:prstGeom>
                <a:noFill/>
                <a:ln w="38100" algn="in">
                  <a:solidFill>
                    <a:srgbClr val="0066FF"/>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103" name="Group 92"/>
              <p:cNvGrpSpPr>
                <a:grpSpLocks/>
              </p:cNvGrpSpPr>
              <p:nvPr/>
            </p:nvGrpSpPr>
            <p:grpSpPr bwMode="auto">
              <a:xfrm>
                <a:off x="114561935" y="108936213"/>
                <a:ext cx="400050" cy="448887"/>
                <a:chOff x="114561935" y="108936213"/>
                <a:chExt cx="400050" cy="448887"/>
              </a:xfrm>
            </p:grpSpPr>
            <p:sp>
              <p:nvSpPr>
                <p:cNvPr id="104" name="Text Box 93"/>
                <p:cNvSpPr txBox="1">
                  <a:spLocks noChangeArrowheads="1"/>
                </p:cNvSpPr>
                <p:nvPr/>
              </p:nvSpPr>
              <p:spPr bwMode="auto">
                <a:xfrm>
                  <a:off x="114561935" y="108977776"/>
                  <a:ext cx="400050" cy="37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t>
                  </a: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 name="Oval 94"/>
                <p:cNvSpPr>
                  <a:spLocks noChangeArrowheads="1"/>
                </p:cNvSpPr>
                <p:nvPr/>
              </p:nvSpPr>
              <p:spPr bwMode="auto">
                <a:xfrm>
                  <a:off x="114567631" y="108936213"/>
                  <a:ext cx="376517" cy="448887"/>
                </a:xfrm>
                <a:prstGeom prst="ellipse">
                  <a:avLst/>
                </a:prstGeom>
                <a:noFill/>
                <a:ln w="38100" algn="in">
                  <a:solidFill>
                    <a:srgbClr val="33CC33"/>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grpSp>
      <p:cxnSp>
        <p:nvCxnSpPr>
          <p:cNvPr id="184" name="Straight Arrow Connector 183"/>
          <p:cNvCxnSpPr/>
          <p:nvPr/>
        </p:nvCxnSpPr>
        <p:spPr>
          <a:xfrm flipH="1">
            <a:off x="7336465" y="2721936"/>
            <a:ext cx="3544" cy="3319979"/>
          </a:xfrm>
          <a:prstGeom prst="straightConnector1">
            <a:avLst/>
          </a:prstGeom>
          <a:ln w="57150">
            <a:solidFill>
              <a:schemeClr val="bg2">
                <a:lumMod val="1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flipV="1">
            <a:off x="7669962" y="6256337"/>
            <a:ext cx="1428" cy="8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7" name="TextBox 186"/>
          <p:cNvSpPr txBox="1"/>
          <p:nvPr/>
        </p:nvSpPr>
        <p:spPr>
          <a:xfrm>
            <a:off x="7669620" y="3296095"/>
            <a:ext cx="2764465"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Add Each Column Down</a:t>
            </a:r>
          </a:p>
        </p:txBody>
      </p:sp>
      <p:sp>
        <p:nvSpPr>
          <p:cNvPr id="188" name="TextBox 187"/>
          <p:cNvSpPr txBox="1"/>
          <p:nvPr/>
        </p:nvSpPr>
        <p:spPr>
          <a:xfrm>
            <a:off x="7907052" y="5272299"/>
            <a:ext cx="1527571" cy="138499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What’s My Color?</a:t>
            </a:r>
          </a:p>
        </p:txBody>
      </p:sp>
      <p:cxnSp>
        <p:nvCxnSpPr>
          <p:cNvPr id="192" name="Straight Arrow Connector 191"/>
          <p:cNvCxnSpPr/>
          <p:nvPr/>
        </p:nvCxnSpPr>
        <p:spPr>
          <a:xfrm rot="10800000">
            <a:off x="7129131" y="6218275"/>
            <a:ext cx="609600" cy="1588"/>
          </a:xfrm>
          <a:prstGeom prst="straightConnector1">
            <a:avLst/>
          </a:prstGeom>
          <a:ln w="5715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5" name="TextBox 194"/>
          <p:cNvSpPr txBox="1"/>
          <p:nvPr/>
        </p:nvSpPr>
        <p:spPr>
          <a:xfrm>
            <a:off x="7726326" y="1513369"/>
            <a:ext cx="2371060"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Final Tally</a:t>
            </a:r>
          </a:p>
        </p:txBody>
      </p:sp>
    </p:spTree>
    <p:extLst>
      <p:ext uri="{BB962C8B-B14F-4D97-AF65-F5344CB8AC3E}">
        <p14:creationId xmlns:p14="http://schemas.microsoft.com/office/powerpoint/2010/main" val="140396126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 calcmode="lin" valueType="num">
                                      <p:cBhvr>
                                        <p:cTn id="9" dur="2000" fill="hold"/>
                                        <p:tgtEl>
                                          <p:spTgt spid="10"/>
                                        </p:tgtEl>
                                        <p:attrNameLst>
                                          <p:attrName>style.rotation</p:attrName>
                                        </p:attrNameLst>
                                      </p:cBhvr>
                                      <p:tavLst>
                                        <p:tav tm="0">
                                          <p:val>
                                            <p:fltVal val="360"/>
                                          </p:val>
                                        </p:tav>
                                        <p:tav tm="100000">
                                          <p:val>
                                            <p:fltVal val="0"/>
                                          </p:val>
                                        </p:tav>
                                      </p:tavLst>
                                    </p:anim>
                                    <p:animEffect transition="in" filter="fade">
                                      <p:cBhvr>
                                        <p:cTn id="10" dur="2000"/>
                                        <p:tgtEl>
                                          <p:spTgt spid="10"/>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2000"/>
                                        <p:tgtEl>
                                          <p:spTgt spid="77"/>
                                        </p:tgtEl>
                                      </p:cBhvr>
                                    </p:animEffect>
                                    <p:anim calcmode="lin" valueType="num">
                                      <p:cBhvr>
                                        <p:cTn id="15" dur="2000" fill="hold"/>
                                        <p:tgtEl>
                                          <p:spTgt spid="77"/>
                                        </p:tgtEl>
                                        <p:attrNameLst>
                                          <p:attrName>ppt_x</p:attrName>
                                        </p:attrNameLst>
                                      </p:cBhvr>
                                      <p:tavLst>
                                        <p:tav tm="0">
                                          <p:val>
                                            <p:strVal val="#ppt_x"/>
                                          </p:val>
                                        </p:tav>
                                        <p:tav tm="100000">
                                          <p:val>
                                            <p:strVal val="#ppt_x"/>
                                          </p:val>
                                        </p:tav>
                                      </p:tavLst>
                                    </p:anim>
                                    <p:anim calcmode="lin" valueType="num">
                                      <p:cBhvr>
                                        <p:cTn id="16" dur="1800" decel="100000" fill="hold"/>
                                        <p:tgtEl>
                                          <p:spTgt spid="77"/>
                                        </p:tgtEl>
                                        <p:attrNameLst>
                                          <p:attrName>ppt_y</p:attrName>
                                        </p:attrNameLst>
                                      </p:cBhvr>
                                      <p:tavLst>
                                        <p:tav tm="0">
                                          <p:val>
                                            <p:strVal val="#ppt_y+1"/>
                                          </p:val>
                                        </p:tav>
                                        <p:tav tm="100000">
                                          <p:val>
                                            <p:strVal val="#ppt_y-.03"/>
                                          </p:val>
                                        </p:tav>
                                      </p:tavLst>
                                    </p:anim>
                                    <p:anim calcmode="lin" valueType="num">
                                      <p:cBhvr>
                                        <p:cTn id="17" dur="200" accel="100000" fill="hold">
                                          <p:stCondLst>
                                            <p:cond delay="1800"/>
                                          </p:stCondLst>
                                        </p:cTn>
                                        <p:tgtEl>
                                          <p:spTgt spid="77"/>
                                        </p:tgtEl>
                                        <p:attrNameLst>
                                          <p:attrName>ppt_y</p:attrName>
                                        </p:attrNameLst>
                                      </p:cBhvr>
                                      <p:tavLst>
                                        <p:tav tm="0">
                                          <p:val>
                                            <p:strVal val="#ppt_y-.03"/>
                                          </p:val>
                                        </p:tav>
                                        <p:tav tm="100000">
                                          <p:val>
                                            <p:strVal val="#ppt_y"/>
                                          </p:val>
                                        </p:tav>
                                      </p:tavLst>
                                    </p:anim>
                                  </p:childTnLst>
                                </p:cTn>
                              </p:par>
                            </p:childTnLst>
                          </p:cTn>
                        </p:par>
                        <p:par>
                          <p:cTn id="18" fill="hold">
                            <p:stCondLst>
                              <p:cond delay="4000"/>
                            </p:stCondLst>
                            <p:childTnLst>
                              <p:par>
                                <p:cTn id="19" presetID="9" presetClass="entr" presetSubtype="0" fill="hold" grpId="0" nodeType="afterEffect">
                                  <p:stCondLst>
                                    <p:cond delay="0"/>
                                  </p:stCondLst>
                                  <p:childTnLst>
                                    <p:set>
                                      <p:cBhvr>
                                        <p:cTn id="20" dur="1" fill="hold">
                                          <p:stCondLst>
                                            <p:cond delay="0"/>
                                          </p:stCondLst>
                                        </p:cTn>
                                        <p:tgtEl>
                                          <p:spTgt spid="187"/>
                                        </p:tgtEl>
                                        <p:attrNameLst>
                                          <p:attrName>style.visibility</p:attrName>
                                        </p:attrNameLst>
                                      </p:cBhvr>
                                      <p:to>
                                        <p:strVal val="visible"/>
                                      </p:to>
                                    </p:set>
                                    <p:animEffect transition="in" filter="dissolve">
                                      <p:cBhvr>
                                        <p:cTn id="21" dur="500"/>
                                        <p:tgtEl>
                                          <p:spTgt spid="187"/>
                                        </p:tgtEl>
                                      </p:cBhvr>
                                    </p:animEffect>
                                  </p:childTnLst>
                                </p:cTn>
                              </p:par>
                              <p:par>
                                <p:cTn id="22" presetID="9" presetClass="entr" presetSubtype="0" fill="hold" nodeType="withEffect">
                                  <p:stCondLst>
                                    <p:cond delay="0"/>
                                  </p:stCondLst>
                                  <p:childTnLst>
                                    <p:set>
                                      <p:cBhvr>
                                        <p:cTn id="23" dur="1" fill="hold">
                                          <p:stCondLst>
                                            <p:cond delay="0"/>
                                          </p:stCondLst>
                                        </p:cTn>
                                        <p:tgtEl>
                                          <p:spTgt spid="184"/>
                                        </p:tgtEl>
                                        <p:attrNameLst>
                                          <p:attrName>style.visibility</p:attrName>
                                        </p:attrNameLst>
                                      </p:cBhvr>
                                      <p:to>
                                        <p:strVal val="visible"/>
                                      </p:to>
                                    </p:set>
                                    <p:animEffect transition="in" filter="dissolve">
                                      <p:cBhvr>
                                        <p:cTn id="24" dur="500"/>
                                        <p:tgtEl>
                                          <p:spTgt spid="184"/>
                                        </p:tgtEl>
                                      </p:cBhvr>
                                    </p:animEffect>
                                  </p:childTnLst>
                                </p:cTn>
                              </p:par>
                              <p:par>
                                <p:cTn id="25" presetID="9" presetClass="entr" presetSubtype="0" fill="hold" nodeType="withEffect">
                                  <p:stCondLst>
                                    <p:cond delay="0"/>
                                  </p:stCondLst>
                                  <p:childTnLst>
                                    <p:set>
                                      <p:cBhvr>
                                        <p:cTn id="26" dur="1" fill="hold">
                                          <p:stCondLst>
                                            <p:cond delay="0"/>
                                          </p:stCondLst>
                                        </p:cTn>
                                        <p:tgtEl>
                                          <p:spTgt spid="186"/>
                                        </p:tgtEl>
                                        <p:attrNameLst>
                                          <p:attrName>style.visibility</p:attrName>
                                        </p:attrNameLst>
                                      </p:cBhvr>
                                      <p:to>
                                        <p:strVal val="visible"/>
                                      </p:to>
                                    </p:set>
                                    <p:animEffect transition="in" filter="dissolve">
                                      <p:cBhvr>
                                        <p:cTn id="27" dur="500"/>
                                        <p:tgtEl>
                                          <p:spTgt spid="186"/>
                                        </p:tgtEl>
                                      </p:cBhvr>
                                    </p:animEffect>
                                  </p:childTnLst>
                                </p:cTn>
                              </p:par>
                              <p:par>
                                <p:cTn id="28" presetID="9" presetClass="entr" presetSubtype="0" fill="hold" nodeType="withEffect">
                                  <p:stCondLst>
                                    <p:cond delay="0"/>
                                  </p:stCondLst>
                                  <p:childTnLst>
                                    <p:set>
                                      <p:cBhvr>
                                        <p:cTn id="29" dur="1" fill="hold">
                                          <p:stCondLst>
                                            <p:cond delay="0"/>
                                          </p:stCondLst>
                                        </p:cTn>
                                        <p:tgtEl>
                                          <p:spTgt spid="188"/>
                                        </p:tgtEl>
                                        <p:attrNameLst>
                                          <p:attrName>style.visibility</p:attrName>
                                        </p:attrNameLst>
                                      </p:cBhvr>
                                      <p:to>
                                        <p:strVal val="visible"/>
                                      </p:to>
                                    </p:set>
                                    <p:animEffect transition="in" filter="dissolve">
                                      <p:cBhvr>
                                        <p:cTn id="30" dur="500"/>
                                        <p:tgtEl>
                                          <p:spTgt spid="188"/>
                                        </p:tgtEl>
                                      </p:cBhvr>
                                    </p:animEffect>
                                  </p:childTnLst>
                                </p:cTn>
                              </p:par>
                              <p:par>
                                <p:cTn id="31" presetID="9" presetClass="entr" presetSubtype="0" fill="hold" nodeType="withEffect">
                                  <p:stCondLst>
                                    <p:cond delay="0"/>
                                  </p:stCondLst>
                                  <p:childTnLst>
                                    <p:set>
                                      <p:cBhvr>
                                        <p:cTn id="32" dur="1" fill="hold">
                                          <p:stCondLst>
                                            <p:cond delay="0"/>
                                          </p:stCondLst>
                                        </p:cTn>
                                        <p:tgtEl>
                                          <p:spTgt spid="192"/>
                                        </p:tgtEl>
                                        <p:attrNameLst>
                                          <p:attrName>style.visibility</p:attrName>
                                        </p:attrNameLst>
                                      </p:cBhvr>
                                      <p:to>
                                        <p:strVal val="visible"/>
                                      </p:to>
                                    </p:set>
                                    <p:animEffect transition="in" filter="dissolve">
                                      <p:cBhvr>
                                        <p:cTn id="33" dur="500"/>
                                        <p:tgtEl>
                                          <p:spTgt spid="192"/>
                                        </p:tgtEl>
                                      </p:cBhvr>
                                    </p:animEffect>
                                  </p:childTnLst>
                                </p:cTn>
                              </p:par>
                            </p:childTnLst>
                          </p:cTn>
                        </p:par>
                        <p:par>
                          <p:cTn id="34" fill="hold">
                            <p:stCondLst>
                              <p:cond delay="4500"/>
                            </p:stCondLst>
                            <p:childTnLst>
                              <p:par>
                                <p:cTn id="35" presetID="9" presetClass="entr" presetSubtype="0" fill="hold" grpId="0" nodeType="afterEffect">
                                  <p:stCondLst>
                                    <p:cond delay="0"/>
                                  </p:stCondLst>
                                  <p:childTnLst>
                                    <p:set>
                                      <p:cBhvr>
                                        <p:cTn id="36" dur="1" fill="hold">
                                          <p:stCondLst>
                                            <p:cond delay="0"/>
                                          </p:stCondLst>
                                        </p:cTn>
                                        <p:tgtEl>
                                          <p:spTgt spid="195"/>
                                        </p:tgtEl>
                                        <p:attrNameLst>
                                          <p:attrName>style.visibility</p:attrName>
                                        </p:attrNameLst>
                                      </p:cBhvr>
                                      <p:to>
                                        <p:strVal val="visible"/>
                                      </p:to>
                                    </p:set>
                                    <p:animEffect transition="in" filter="dissolve">
                                      <p:cBhvr>
                                        <p:cTn id="37"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6"/>
          <p:cNvSpPr>
            <a:spLocks noGrp="1"/>
          </p:cNvSpPr>
          <p:nvPr>
            <p:ph type="title"/>
          </p:nvPr>
        </p:nvSpPr>
        <p:spPr bwMode="auto">
          <a:xfrm>
            <a:off x="1524000" y="0"/>
            <a:ext cx="7108324" cy="721042"/>
          </a:xfrm>
          <a:noFill/>
          <a:ln>
            <a:miter lim="800000"/>
            <a:headEnd/>
            <a:tailEnd/>
          </a:ln>
        </p:spPr>
        <p:txBody>
          <a:bodyPr vert="horz" wrap="square" lIns="91440" tIns="45720" rIns="91440" bIns="45720" numCol="1" anchor="t" anchorCtr="0" compatLnSpc="1">
            <a:prstTxWarp prst="textNoShape">
              <a:avLst/>
            </a:prstTxWarp>
          </a:bodyPr>
          <a:lstStyle/>
          <a:p>
            <a:r>
              <a:rPr lang="en-US" sz="4000" b="1" dirty="0">
                <a:solidFill>
                  <a:prstClr val="black"/>
                </a:solidFill>
                <a:latin typeface="+mj-lt"/>
                <a:cs typeface="Arial" pitchFamily="34" charset="0"/>
              </a:rPr>
              <a:t>Core Needs &amp; Values</a:t>
            </a:r>
            <a:br>
              <a:rPr lang="en-US" sz="4000" b="1" dirty="0">
                <a:solidFill>
                  <a:prstClr val="black"/>
                </a:solidFill>
                <a:latin typeface="+mj-lt"/>
                <a:cs typeface="Arial" pitchFamily="34" charset="0"/>
              </a:rPr>
            </a:br>
            <a:r>
              <a:rPr lang="en-US" sz="4000" b="1" dirty="0">
                <a:solidFill>
                  <a:prstClr val="black"/>
                </a:solidFill>
                <a:latin typeface="+mj-lt"/>
                <a:cs typeface="Arial" pitchFamily="34" charset="0"/>
              </a:rPr>
              <a:t>Orange </a:t>
            </a:r>
          </a:p>
        </p:txBody>
      </p:sp>
      <p:pic>
        <p:nvPicPr>
          <p:cNvPr id="3" name="Picture 10"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804299" y="5668977"/>
            <a:ext cx="9144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Orange Card 10x14"/>
          <p:cNvPicPr>
            <a:picLocks noGrp="1" noChangeAspect="1" noChangeArrowheads="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00" t="1683" r="3999" b="2350"/>
          <a:stretch>
            <a:fillRect/>
          </a:stretch>
        </p:blipFill>
        <p:spPr>
          <a:xfrm>
            <a:off x="2743200" y="1676400"/>
            <a:ext cx="2971800" cy="4343400"/>
          </a:xfrm>
          <a:noFill/>
        </p:spPr>
      </p:pic>
      <p:sp>
        <p:nvSpPr>
          <p:cNvPr id="5" name="Text Box 16"/>
          <p:cNvSpPr txBox="1">
            <a:spLocks noChangeArrowheads="1"/>
          </p:cNvSpPr>
          <p:nvPr/>
        </p:nvSpPr>
        <p:spPr bwMode="auto">
          <a:xfrm>
            <a:off x="5943600" y="2819401"/>
            <a:ext cx="4191000" cy="14779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Skillfulness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Freedom</a:t>
            </a:r>
          </a:p>
        </p:txBody>
      </p:sp>
    </p:spTree>
    <p:extLst>
      <p:ext uri="{BB962C8B-B14F-4D97-AF65-F5344CB8AC3E}">
        <p14:creationId xmlns:p14="http://schemas.microsoft.com/office/powerpoint/2010/main" val="186796523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3000"/>
                            </p:stCondLst>
                            <p:childTnLst>
                              <p:par>
                                <p:cTn id="19" presetID="17" presetClass="entr" presetSubtype="1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6"/>
          <p:cNvSpPr>
            <a:spLocks noGrp="1"/>
          </p:cNvSpPr>
          <p:nvPr>
            <p:ph type="title"/>
          </p:nvPr>
        </p:nvSpPr>
        <p:spPr bwMode="auto">
          <a:xfrm>
            <a:off x="1524000" y="584791"/>
            <a:ext cx="7108324" cy="721042"/>
          </a:xfrm>
          <a:noFill/>
          <a:ln>
            <a:miter lim="800000"/>
            <a:headEnd/>
            <a:tailEnd/>
          </a:ln>
        </p:spPr>
        <p:txBody>
          <a:bodyPr vert="horz" wrap="square" lIns="91440" tIns="45720" rIns="91440" bIns="45720" numCol="1" anchor="t" anchorCtr="0" compatLnSpc="1">
            <a:prstTxWarp prst="textNoShape">
              <a:avLst/>
            </a:prstTxWarp>
          </a:bodyPr>
          <a:lstStyle/>
          <a:p>
            <a:r>
              <a:rPr lang="en-US" sz="4000" b="1" dirty="0">
                <a:solidFill>
                  <a:prstClr val="black"/>
                </a:solidFill>
                <a:latin typeface="+mj-lt"/>
                <a:cs typeface="Arial" pitchFamily="34" charset="0"/>
              </a:rPr>
              <a:t>Attributes - Orange</a:t>
            </a:r>
          </a:p>
        </p:txBody>
      </p:sp>
      <p:pic>
        <p:nvPicPr>
          <p:cNvPr id="3" name="Picture 10"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753769" y="5647218"/>
            <a:ext cx="9144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8"/>
          <p:cNvSpPr txBox="1">
            <a:spLocks noChangeArrowheads="1"/>
          </p:cNvSpPr>
          <p:nvPr/>
        </p:nvSpPr>
        <p:spPr bwMode="auto">
          <a:xfrm>
            <a:off x="2314353" y="1437168"/>
            <a:ext cx="3886200" cy="5108575"/>
          </a:xfrm>
          <a:prstGeom prst="rect">
            <a:avLst/>
          </a:prstGeom>
          <a:noFill/>
          <a:ln w="9525">
            <a:noFill/>
            <a:miter lim="800000"/>
            <a:headEnd/>
            <a:tailEnd/>
          </a:ln>
          <a:effectLst/>
        </p:spPr>
        <p:txBody>
          <a:bodyPr>
            <a:spAutoFit/>
          </a:bodyPr>
          <a:lstStyle/>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Playful</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Energetic</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Charming</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Risk-taker</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“Just do it”</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Test limits</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Quick witted</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Master negotiator</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Creative, inventive</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“Let’s make a deal”</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A natural entertainer</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High need for mobility</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Visual and kinesthetic</a:t>
            </a:r>
          </a:p>
        </p:txBody>
      </p:sp>
      <p:sp>
        <p:nvSpPr>
          <p:cNvPr id="9" name="Text Box 19"/>
          <p:cNvSpPr txBox="1">
            <a:spLocks noChangeArrowheads="1"/>
          </p:cNvSpPr>
          <p:nvPr/>
        </p:nvSpPr>
        <p:spPr bwMode="auto">
          <a:xfrm>
            <a:off x="6044609" y="1458433"/>
            <a:ext cx="3810000" cy="4954588"/>
          </a:xfrm>
          <a:prstGeom prst="rect">
            <a:avLst/>
          </a:prstGeom>
          <a:noFill/>
          <a:ln w="9525">
            <a:noFill/>
            <a:miter lim="800000"/>
            <a:headEnd/>
            <a:tailEnd/>
          </a:ln>
          <a:effectLst/>
        </p:spPr>
        <p:txBody>
          <a:bodyPr>
            <a:spAutoFit/>
          </a:bodyPr>
          <a:lstStyle/>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Pushes the boundaries</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Natural nonconformist</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Thrives on competition</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Likes tangible rewards</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External focus of control</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Stimulates the economy</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Impulsive and spontaneous</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Appreciates immediate feedback</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Tends to be left/right brain integrated</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Most productive in informal environments</a:t>
            </a:r>
          </a:p>
        </p:txBody>
      </p:sp>
    </p:spTree>
    <p:extLst>
      <p:ext uri="{BB962C8B-B14F-4D97-AF65-F5344CB8AC3E}">
        <p14:creationId xmlns:p14="http://schemas.microsoft.com/office/powerpoint/2010/main" val="236421131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7" presetClass="entr" presetSubtype="1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fltVal val="0"/>
                                          </p:val>
                                        </p:tav>
                                        <p:tav tm="100000">
                                          <p:val>
                                            <p:strVal val="#ppt_w"/>
                                          </p:val>
                                        </p:tav>
                                      </p:tavLst>
                                    </p:anim>
                                    <p:anim calcmode="lin" valueType="num">
                                      <p:cBhvr>
                                        <p:cTn id="15" dur="2000" fill="hold"/>
                                        <p:tgtEl>
                                          <p:spTgt spid="8"/>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fltVal val="0"/>
                                          </p:val>
                                        </p:tav>
                                        <p:tav tm="100000">
                                          <p:val>
                                            <p:strVal val="#ppt_w"/>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6"/>
          <p:cNvSpPr>
            <a:spLocks noGrp="1"/>
          </p:cNvSpPr>
          <p:nvPr>
            <p:ph type="title"/>
          </p:nvPr>
        </p:nvSpPr>
        <p:spPr bwMode="auto">
          <a:xfrm>
            <a:off x="1524000" y="0"/>
            <a:ext cx="7108324" cy="721042"/>
          </a:xfrm>
          <a:noFill/>
          <a:ln>
            <a:miter lim="800000"/>
            <a:headEnd/>
            <a:tailEnd/>
          </a:ln>
        </p:spPr>
        <p:txBody>
          <a:bodyPr vert="horz" wrap="square" lIns="91440" tIns="45720" rIns="91440" bIns="45720" numCol="1" anchor="t" anchorCtr="0" compatLnSpc="1">
            <a:prstTxWarp prst="textNoShape">
              <a:avLst/>
            </a:prstTxWarp>
          </a:bodyPr>
          <a:lstStyle/>
          <a:p>
            <a:r>
              <a:rPr lang="en-US" sz="4000" b="1" dirty="0">
                <a:solidFill>
                  <a:prstClr val="black"/>
                </a:solidFill>
                <a:latin typeface="+mn-lt"/>
                <a:cs typeface="Arial" pitchFamily="34" charset="0"/>
              </a:rPr>
              <a:t>Core Needs &amp; Values</a:t>
            </a:r>
            <a:br>
              <a:rPr lang="en-US" sz="4000" b="1" dirty="0">
                <a:solidFill>
                  <a:prstClr val="black"/>
                </a:solidFill>
                <a:latin typeface="+mn-lt"/>
                <a:cs typeface="Arial" pitchFamily="34" charset="0"/>
              </a:rPr>
            </a:br>
            <a:r>
              <a:rPr lang="en-US" sz="4000" b="1" dirty="0">
                <a:solidFill>
                  <a:prstClr val="black"/>
                </a:solidFill>
                <a:latin typeface="+mn-lt"/>
                <a:cs typeface="Arial" pitchFamily="34" charset="0"/>
              </a:rPr>
              <a:t>Gold </a:t>
            </a:r>
          </a:p>
        </p:txBody>
      </p:sp>
      <p:pic>
        <p:nvPicPr>
          <p:cNvPr id="3" name="Picture 10"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869612" y="5646737"/>
            <a:ext cx="9144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Gold Card 10x1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02" t="1683" r="3903" b="2350"/>
          <a:stretch>
            <a:fillRect/>
          </a:stretch>
        </p:blipFill>
        <p:spPr>
          <a:xfrm>
            <a:off x="2590800" y="1752600"/>
            <a:ext cx="2971800" cy="4343400"/>
          </a:xfrm>
          <a:prstGeom prst="rect">
            <a:avLst/>
          </a:prstGeom>
          <a:noFill/>
        </p:spPr>
      </p:pic>
      <p:sp>
        <p:nvSpPr>
          <p:cNvPr id="9" name="Text Box 16"/>
          <p:cNvSpPr txBox="1">
            <a:spLocks noChangeArrowheads="1"/>
          </p:cNvSpPr>
          <p:nvPr/>
        </p:nvSpPr>
        <p:spPr bwMode="auto">
          <a:xfrm>
            <a:off x="5638800" y="2667001"/>
            <a:ext cx="4191000" cy="14779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Duty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Responsibility</a:t>
            </a:r>
          </a:p>
        </p:txBody>
      </p:sp>
    </p:spTree>
    <p:extLst>
      <p:ext uri="{BB962C8B-B14F-4D97-AF65-F5344CB8AC3E}">
        <p14:creationId xmlns:p14="http://schemas.microsoft.com/office/powerpoint/2010/main" val="381465479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fltVal val="0"/>
                                          </p:val>
                                        </p:tav>
                                        <p:tav tm="100000">
                                          <p:val>
                                            <p:strVal val="#ppt_w"/>
                                          </p:val>
                                        </p:tav>
                                      </p:tavLst>
                                    </p:anim>
                                    <p:anim calcmode="lin" valueType="num">
                                      <p:cBhvr>
                                        <p:cTn id="15" dur="2000" fill="hold"/>
                                        <p:tgtEl>
                                          <p:spTgt spid="8"/>
                                        </p:tgtEl>
                                        <p:attrNameLst>
                                          <p:attrName>ppt_h</p:attrName>
                                        </p:attrNameLst>
                                      </p:cBhvr>
                                      <p:tavLst>
                                        <p:tav tm="0">
                                          <p:val>
                                            <p:fltVal val="0"/>
                                          </p:val>
                                        </p:tav>
                                        <p:tav tm="100000">
                                          <p:val>
                                            <p:strVal val="#ppt_h"/>
                                          </p:val>
                                        </p:tav>
                                      </p:tavLst>
                                    </p:anim>
                                    <p:anim calcmode="lin" valueType="num">
                                      <p:cBhvr>
                                        <p:cTn id="16" dur="2000" fill="hold"/>
                                        <p:tgtEl>
                                          <p:spTgt spid="8"/>
                                        </p:tgtEl>
                                        <p:attrNameLst>
                                          <p:attrName>style.rotation</p:attrName>
                                        </p:attrNameLst>
                                      </p:cBhvr>
                                      <p:tavLst>
                                        <p:tav tm="0">
                                          <p:val>
                                            <p:fltVal val="90"/>
                                          </p:val>
                                        </p:tav>
                                        <p:tav tm="100000">
                                          <p:val>
                                            <p:fltVal val="0"/>
                                          </p:val>
                                        </p:tav>
                                      </p:tavLst>
                                    </p:anim>
                                    <p:animEffect transition="in" filter="fade">
                                      <p:cBhvr>
                                        <p:cTn id="17" dur="2000"/>
                                        <p:tgtEl>
                                          <p:spTgt spid="8"/>
                                        </p:tgtEl>
                                      </p:cBhvr>
                                    </p:animEffect>
                                  </p:childTnLst>
                                </p:cTn>
                              </p:par>
                            </p:childTnLst>
                          </p:cTn>
                        </p:par>
                        <p:par>
                          <p:cTn id="18" fill="hold">
                            <p:stCondLst>
                              <p:cond delay="4000"/>
                            </p:stCondLst>
                            <p:childTnLst>
                              <p:par>
                                <p:cTn id="19" presetID="29" presetClass="entr" presetSubtype="0" fill="hold" grpId="0" nodeType="afterEffect">
                                  <p:stCondLst>
                                    <p:cond delay="0"/>
                                  </p:stCondLst>
                                  <p:iterate type="lt">
                                    <p:tmPct val="0"/>
                                  </p:iterate>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ppt_x</p:attrName>
                                        </p:attrNameLst>
                                      </p:cBhvr>
                                      <p:tavLst>
                                        <p:tav tm="0">
                                          <p:val>
                                            <p:strVal val="#ppt_x-.2"/>
                                          </p:val>
                                        </p:tav>
                                        <p:tav tm="100000">
                                          <p:val>
                                            <p:strVal val="#ppt_x"/>
                                          </p:val>
                                        </p:tav>
                                      </p:tavLst>
                                    </p:anim>
                                    <p:anim calcmode="lin" valueType="num">
                                      <p:cBhvr>
                                        <p:cTn id="2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6"/>
          <p:cNvSpPr>
            <a:spLocks noGrp="1"/>
          </p:cNvSpPr>
          <p:nvPr>
            <p:ph type="title"/>
          </p:nvPr>
        </p:nvSpPr>
        <p:spPr bwMode="auto">
          <a:xfrm>
            <a:off x="1524000" y="584791"/>
            <a:ext cx="7108324" cy="721042"/>
          </a:xfrm>
          <a:noFill/>
          <a:ln>
            <a:miter lim="800000"/>
            <a:headEnd/>
            <a:tailEnd/>
          </a:ln>
        </p:spPr>
        <p:txBody>
          <a:bodyPr vert="horz" wrap="square" lIns="91440" tIns="45720" rIns="91440" bIns="45720" numCol="1" anchor="t" anchorCtr="0" compatLnSpc="1">
            <a:prstTxWarp prst="textNoShape">
              <a:avLst/>
            </a:prstTxWarp>
          </a:bodyPr>
          <a:lstStyle/>
          <a:p>
            <a:r>
              <a:rPr lang="en-US" sz="4000" b="1" dirty="0">
                <a:solidFill>
                  <a:prstClr val="black"/>
                </a:solidFill>
                <a:latin typeface="+mj-lt"/>
                <a:cs typeface="Arial" pitchFamily="34" charset="0"/>
              </a:rPr>
              <a:t>Attributes - Gold</a:t>
            </a:r>
          </a:p>
        </p:txBody>
      </p:sp>
      <p:pic>
        <p:nvPicPr>
          <p:cNvPr id="3" name="Picture 10"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895738" y="5708166"/>
            <a:ext cx="9144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1981200" y="1447800"/>
            <a:ext cx="3886200" cy="5632450"/>
          </a:xfrm>
          <a:prstGeom prst="rect">
            <a:avLst/>
          </a:prstGeom>
          <a:noFill/>
          <a:ln w="9525">
            <a:noFill/>
            <a:miter lim="800000"/>
            <a:headEnd/>
            <a:tailEnd/>
          </a:ln>
          <a:effectLst/>
        </p:spPr>
        <p:txBody>
          <a:bodyPr>
            <a:spAutoFit/>
          </a:bodyPr>
          <a:lstStyle/>
          <a:p>
            <a:pPr marL="290513" marR="0" lvl="0" indent="-290513" algn="l" defTabSz="914400" rtl="0" eaLnBrk="1" fontAlgn="base" latinLnBrk="0" hangingPunct="1">
              <a:lnSpc>
                <a:spcPct val="100000"/>
              </a:lnSpc>
              <a:spcBef>
                <a:spcPct val="0"/>
              </a:spcBef>
              <a:spcAft>
                <a:spcPct val="500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“Be prepared”</a:t>
            </a:r>
          </a:p>
          <a:p>
            <a:pPr marL="290513" marR="0" lvl="0" indent="-290513" algn="l" defTabSz="914400" rtl="0" eaLnBrk="1" fontAlgn="base" latinLnBrk="0" hangingPunct="1">
              <a:lnSpc>
                <a:spcPct val="100000"/>
              </a:lnSpc>
              <a:spcBef>
                <a:spcPct val="0"/>
              </a:spcBef>
              <a:spcAft>
                <a:spcPct val="500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Loves to plan</a:t>
            </a:r>
          </a:p>
          <a:p>
            <a:pPr marL="290513" marR="0" lvl="0" indent="-290513" algn="l" defTabSz="914400" rtl="0" eaLnBrk="1" fontAlgn="base" latinLnBrk="0" hangingPunct="1">
              <a:lnSpc>
                <a:spcPct val="100000"/>
              </a:lnSpc>
              <a:spcBef>
                <a:spcPct val="0"/>
              </a:spcBef>
              <a:spcAft>
                <a:spcPct val="500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Detail-oriented</a:t>
            </a:r>
          </a:p>
          <a:p>
            <a:pPr marL="290513" marR="0" lvl="0" indent="-290513" algn="l" defTabSz="914400" rtl="0" eaLnBrk="1" fontAlgn="base" latinLnBrk="0" hangingPunct="1">
              <a:lnSpc>
                <a:spcPct val="100000"/>
              </a:lnSpc>
              <a:spcBef>
                <a:spcPct val="0"/>
              </a:spcBef>
              <a:spcAft>
                <a:spcPct val="500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Service-oriented</a:t>
            </a:r>
          </a:p>
          <a:p>
            <a:pPr marL="290513" marR="0" lvl="0" indent="-290513" algn="l" defTabSz="914400" rtl="0" eaLnBrk="1" fontAlgn="base" latinLnBrk="0" hangingPunct="1">
              <a:lnSpc>
                <a:spcPct val="100000"/>
              </a:lnSpc>
              <a:spcBef>
                <a:spcPct val="0"/>
              </a:spcBef>
              <a:spcAft>
                <a:spcPct val="500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Values family traditions</a:t>
            </a:r>
          </a:p>
          <a:p>
            <a:pPr marL="290513" marR="0" lvl="0" indent="-290513" algn="l" defTabSz="914400" rtl="0" eaLnBrk="1" fontAlgn="base" latinLnBrk="0" hangingPunct="1">
              <a:lnSpc>
                <a:spcPct val="100000"/>
              </a:lnSpc>
              <a:spcBef>
                <a:spcPct val="0"/>
              </a:spcBef>
              <a:spcAft>
                <a:spcPct val="500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Helpful and trustworthy</a:t>
            </a:r>
          </a:p>
          <a:p>
            <a:pPr marL="290513" marR="0" lvl="0" indent="-290513" algn="l" defTabSz="914400" rtl="0" eaLnBrk="1" fontAlgn="base" latinLnBrk="0" hangingPunct="1">
              <a:lnSpc>
                <a:spcPct val="100000"/>
              </a:lnSpc>
              <a:spcBef>
                <a:spcPct val="0"/>
              </a:spcBef>
              <a:spcAft>
                <a:spcPct val="500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Conservative and stable</a:t>
            </a:r>
          </a:p>
          <a:p>
            <a:pPr marL="290513" marR="0" lvl="0" indent="-290513" algn="l" defTabSz="914400" rtl="0" eaLnBrk="1" fontAlgn="base" latinLnBrk="0" hangingPunct="1">
              <a:lnSpc>
                <a:spcPct val="100000"/>
              </a:lnSpc>
              <a:spcBef>
                <a:spcPct val="0"/>
              </a:spcBef>
              <a:spcAft>
                <a:spcPct val="500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“Should” and “should not”</a:t>
            </a:r>
          </a:p>
          <a:p>
            <a:pPr marL="290513" marR="0" lvl="0" indent="-290513" algn="l" defTabSz="914400" rtl="0" eaLnBrk="1" fontAlgn="base" latinLnBrk="0" hangingPunct="1">
              <a:lnSpc>
                <a:spcPct val="100000"/>
              </a:lnSpc>
              <a:spcBef>
                <a:spcPct val="0"/>
              </a:spcBef>
              <a:spcAft>
                <a:spcPct val="500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Rarely breaks the speed limit</a:t>
            </a:r>
          </a:p>
          <a:p>
            <a:pPr marL="290513" marR="0" lvl="0" indent="-290513" algn="l" defTabSz="914400" rtl="0" eaLnBrk="1" fontAlgn="base" latinLnBrk="0" hangingPunct="1">
              <a:lnSpc>
                <a:spcPct val="100000"/>
              </a:lnSpc>
              <a:spcBef>
                <a:spcPct val="0"/>
              </a:spcBef>
              <a:spcAft>
                <a:spcPct val="500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Strives for a sense of security</a:t>
            </a:r>
          </a:p>
          <a:p>
            <a:pPr marL="290513" marR="0" lvl="0" indent="-290513"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0" name="Text Box 19"/>
          <p:cNvSpPr txBox="1">
            <a:spLocks noChangeArrowheads="1"/>
          </p:cNvSpPr>
          <p:nvPr/>
        </p:nvSpPr>
        <p:spPr bwMode="auto">
          <a:xfrm>
            <a:off x="6172200" y="1447800"/>
            <a:ext cx="4114800" cy="5632450"/>
          </a:xfrm>
          <a:prstGeom prst="rect">
            <a:avLst/>
          </a:prstGeom>
          <a:noFill/>
          <a:ln w="9525">
            <a:noFill/>
            <a:miter lim="800000"/>
            <a:headEnd/>
            <a:tailEnd/>
          </a:ln>
          <a:effectLst/>
        </p:spPr>
        <p:txBody>
          <a:bodyPr>
            <a:spAutoFit/>
          </a:bodyPr>
          <a:lstStyle/>
          <a:p>
            <a:pPr marL="347663" marR="0" lvl="0" indent="-347663" algn="l" defTabSz="914400" rtl="0" eaLnBrk="1" fontAlgn="base" latinLnBrk="0" hangingPunct="1">
              <a:lnSpc>
                <a:spcPct val="100000"/>
              </a:lnSpc>
              <a:spcBef>
                <a:spcPct val="5000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Punctual, predictable, precise</a:t>
            </a:r>
          </a:p>
          <a:p>
            <a:pPr marL="347663" marR="0" lvl="0" indent="-347663" algn="l" defTabSz="914400" rtl="0" eaLnBrk="1" fontAlgn="base" latinLnBrk="0" hangingPunct="1">
              <a:lnSpc>
                <a:spcPct val="100000"/>
              </a:lnSpc>
              <a:spcBef>
                <a:spcPct val="5000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Value order and the status quo</a:t>
            </a:r>
          </a:p>
          <a:p>
            <a:pPr marL="347663" marR="0" lvl="0" indent="-347663" algn="l" defTabSz="914400" rtl="0" eaLnBrk="1" fontAlgn="base" latinLnBrk="0" hangingPunct="1">
              <a:lnSpc>
                <a:spcPct val="100000"/>
              </a:lnSpc>
              <a:spcBef>
                <a:spcPct val="5000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Duty, loyalty, useful, responsible</a:t>
            </a:r>
          </a:p>
          <a:p>
            <a:pPr marL="347663" marR="0" lvl="0" indent="-347663" algn="l" defTabSz="914400" rtl="0" eaLnBrk="1" fontAlgn="base" latinLnBrk="0" hangingPunct="1">
              <a:lnSpc>
                <a:spcPct val="100000"/>
              </a:lnSpc>
              <a:spcBef>
                <a:spcPct val="5000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There is a right way to do everything</a:t>
            </a:r>
          </a:p>
          <a:p>
            <a:pPr marL="347663" marR="0" lvl="0" indent="-347663" algn="l" defTabSz="914400" rtl="0" eaLnBrk="1" fontAlgn="base" latinLnBrk="0" hangingPunct="1">
              <a:lnSpc>
                <a:spcPct val="100000"/>
              </a:lnSpc>
              <a:spcBef>
                <a:spcPct val="5000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Tends to be left-brained and analytical</a:t>
            </a:r>
          </a:p>
          <a:p>
            <a:pPr marL="347663" marR="0" lvl="0" indent="-347663" algn="l" defTabSz="914400" rtl="0" eaLnBrk="1" fontAlgn="base" latinLnBrk="0" hangingPunct="1">
              <a:lnSpc>
                <a:spcPct val="100000"/>
              </a:lnSpc>
              <a:spcBef>
                <a:spcPct val="5000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Strong belief in policies, procedures, rules</a:t>
            </a:r>
          </a:p>
          <a:p>
            <a:pPr marL="347663" marR="0" lvl="0" indent="-347663" algn="l" defTabSz="914400" rtl="0" eaLnBrk="1" fontAlgn="base" latinLnBrk="0" hangingPunct="1">
              <a:lnSpc>
                <a:spcPct val="100000"/>
              </a:lnSpc>
              <a:spcBef>
                <a:spcPct val="5000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Most comfortable with a formal environment</a:t>
            </a:r>
          </a:p>
          <a:p>
            <a:pPr marL="347663" marR="0" lvl="0" indent="-347663"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52065983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9"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3000" fill="hold"/>
                                        <p:tgtEl>
                                          <p:spTgt spid="6"/>
                                        </p:tgtEl>
                                        <p:attrNameLst>
                                          <p:attrName>ppt_x</p:attrName>
                                        </p:attrNameLst>
                                      </p:cBhvr>
                                      <p:tavLst>
                                        <p:tav tm="0">
                                          <p:val>
                                            <p:strVal val="#ppt_x-.2"/>
                                          </p:val>
                                        </p:tav>
                                        <p:tav tm="100000">
                                          <p:val>
                                            <p:strVal val="#ppt_x"/>
                                          </p:val>
                                        </p:tav>
                                      </p:tavLst>
                                    </p:anim>
                                    <p:anim calcmode="lin" valueType="num">
                                      <p:cBhvr>
                                        <p:cTn id="15" dur="3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3000"/>
                                        <p:tgtEl>
                                          <p:spTgt spid="6"/>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ppt_x</p:attrName>
                                        </p:attrNameLst>
                                      </p:cBhvr>
                                      <p:tavLst>
                                        <p:tav tm="0">
                                          <p:val>
                                            <p:strVal val="#ppt_x-.2"/>
                                          </p:val>
                                        </p:tav>
                                        <p:tav tm="100000">
                                          <p:val>
                                            <p:strVal val="#ppt_x"/>
                                          </p:val>
                                        </p:tav>
                                      </p:tavLst>
                                    </p:anim>
                                    <p:anim calcmode="lin" valueType="num">
                                      <p:cBhvr>
                                        <p:cTn id="20" dur="3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1"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6"/>
          <p:cNvSpPr>
            <a:spLocks noGrp="1"/>
          </p:cNvSpPr>
          <p:nvPr>
            <p:ph type="title"/>
          </p:nvPr>
        </p:nvSpPr>
        <p:spPr bwMode="auto">
          <a:xfrm>
            <a:off x="1524000" y="0"/>
            <a:ext cx="7108324" cy="721042"/>
          </a:xfrm>
          <a:noFill/>
          <a:ln>
            <a:miter lim="800000"/>
            <a:headEnd/>
            <a:tailEnd/>
          </a:ln>
        </p:spPr>
        <p:txBody>
          <a:bodyPr vert="horz" wrap="square" lIns="91440" tIns="45720" rIns="91440" bIns="45720" numCol="1" anchor="t" anchorCtr="0" compatLnSpc="1">
            <a:prstTxWarp prst="textNoShape">
              <a:avLst/>
            </a:prstTxWarp>
          </a:bodyPr>
          <a:lstStyle/>
          <a:p>
            <a:r>
              <a:rPr lang="en-US" sz="4000" b="1" dirty="0">
                <a:solidFill>
                  <a:prstClr val="black"/>
                </a:solidFill>
                <a:latin typeface="+mj-lt"/>
                <a:cs typeface="Arial" pitchFamily="34" charset="0"/>
              </a:rPr>
              <a:t>Core Needs &amp; Values</a:t>
            </a:r>
            <a:br>
              <a:rPr lang="en-US" sz="4000" b="1" dirty="0">
                <a:solidFill>
                  <a:prstClr val="black"/>
                </a:solidFill>
                <a:latin typeface="+mj-lt"/>
                <a:cs typeface="Arial" pitchFamily="34" charset="0"/>
              </a:rPr>
            </a:br>
            <a:r>
              <a:rPr lang="en-US" sz="4000" b="1" dirty="0">
                <a:solidFill>
                  <a:prstClr val="black"/>
                </a:solidFill>
                <a:latin typeface="+mj-lt"/>
                <a:cs typeface="Arial" pitchFamily="34" charset="0"/>
              </a:rPr>
              <a:t>Blue </a:t>
            </a:r>
          </a:p>
        </p:txBody>
      </p:sp>
      <p:pic>
        <p:nvPicPr>
          <p:cNvPr id="3" name="Picture 10"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856550" y="5646737"/>
            <a:ext cx="9144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Blue card 10x14"/>
          <p:cNvPicPr>
            <a:picLocks noGrp="1" noChangeAspect="1" noChangeArrowheads="1"/>
          </p:cNvPicPr>
          <p:nvPr>
            <p:ph sz="half" idx="4294967295"/>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02" t="1683" r="3903" b="2350"/>
          <a:stretch>
            <a:fillRect/>
          </a:stretch>
        </p:blipFill>
        <p:spPr>
          <a:xfrm>
            <a:off x="2743200" y="1752600"/>
            <a:ext cx="2971800" cy="4343400"/>
          </a:xfrm>
          <a:prstGeom prst="rect">
            <a:avLst/>
          </a:prstGeom>
          <a:noFill/>
        </p:spPr>
      </p:pic>
      <p:sp>
        <p:nvSpPr>
          <p:cNvPr id="10" name="Text Box 11"/>
          <p:cNvSpPr txBox="1">
            <a:spLocks noChangeArrowheads="1"/>
          </p:cNvSpPr>
          <p:nvPr/>
        </p:nvSpPr>
        <p:spPr bwMode="auto">
          <a:xfrm>
            <a:off x="5638800" y="2667001"/>
            <a:ext cx="4191000" cy="14779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Relationships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Authenticity</a:t>
            </a:r>
          </a:p>
        </p:txBody>
      </p:sp>
    </p:spTree>
    <p:extLst>
      <p:ext uri="{BB962C8B-B14F-4D97-AF65-F5344CB8AC3E}">
        <p14:creationId xmlns:p14="http://schemas.microsoft.com/office/powerpoint/2010/main" val="101237380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fltVal val="0"/>
                                          </p:val>
                                        </p:tav>
                                        <p:tav tm="100000">
                                          <p:val>
                                            <p:strVal val="#ppt_w"/>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 calcmode="lin" valueType="num">
                                      <p:cBhvr>
                                        <p:cTn id="16" dur="2000" fill="hold"/>
                                        <p:tgtEl>
                                          <p:spTgt spid="6"/>
                                        </p:tgtEl>
                                        <p:attrNameLst>
                                          <p:attrName>style.rotation</p:attrName>
                                        </p:attrNameLst>
                                      </p:cBhvr>
                                      <p:tavLst>
                                        <p:tav tm="0">
                                          <p:val>
                                            <p:fltVal val="90"/>
                                          </p:val>
                                        </p:tav>
                                        <p:tav tm="100000">
                                          <p:val>
                                            <p:fltVal val="0"/>
                                          </p:val>
                                        </p:tav>
                                      </p:tavLst>
                                    </p:anim>
                                    <p:animEffect transition="in" filter="fade">
                                      <p:cBhvr>
                                        <p:cTn id="17" dur="2000"/>
                                        <p:tgtEl>
                                          <p:spTgt spid="6"/>
                                        </p:tgtEl>
                                      </p:cBhvr>
                                    </p:animEffect>
                                  </p:childTnLst>
                                </p:cTn>
                              </p:par>
                            </p:childTnLst>
                          </p:cTn>
                        </p:par>
                        <p:par>
                          <p:cTn id="18" fill="hold">
                            <p:stCondLst>
                              <p:cond delay="4000"/>
                            </p:stCondLst>
                            <p:childTnLst>
                              <p:par>
                                <p:cTn id="19" presetID="3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600" decel="100000"/>
                                        <p:tgtEl>
                                          <p:spTgt spid="10"/>
                                        </p:tgtEl>
                                      </p:cBhvr>
                                    </p:animEffect>
                                    <p:anim calcmode="lin" valueType="num">
                                      <p:cBhvr>
                                        <p:cTn id="22" dur="1600" decel="100000" fill="hold"/>
                                        <p:tgtEl>
                                          <p:spTgt spid="10"/>
                                        </p:tgtEl>
                                        <p:attrNameLst>
                                          <p:attrName>style.rotation</p:attrName>
                                        </p:attrNameLst>
                                      </p:cBhvr>
                                      <p:tavLst>
                                        <p:tav tm="0">
                                          <p:val>
                                            <p:fltVal val="-90"/>
                                          </p:val>
                                        </p:tav>
                                        <p:tav tm="100000">
                                          <p:val>
                                            <p:fltVal val="0"/>
                                          </p:val>
                                        </p:tav>
                                      </p:tavLst>
                                    </p:anim>
                                    <p:anim calcmode="lin" valueType="num">
                                      <p:cBhvr>
                                        <p:cTn id="23" dur="1600" decel="100000" fill="hold"/>
                                        <p:tgtEl>
                                          <p:spTgt spid="10"/>
                                        </p:tgtEl>
                                        <p:attrNameLst>
                                          <p:attrName>ppt_x</p:attrName>
                                        </p:attrNameLst>
                                      </p:cBhvr>
                                      <p:tavLst>
                                        <p:tav tm="0">
                                          <p:val>
                                            <p:strVal val="#ppt_x+0.4"/>
                                          </p:val>
                                        </p:tav>
                                        <p:tav tm="100000">
                                          <p:val>
                                            <p:strVal val="#ppt_x-0.05"/>
                                          </p:val>
                                        </p:tav>
                                      </p:tavLst>
                                    </p:anim>
                                    <p:anim calcmode="lin" valueType="num">
                                      <p:cBhvr>
                                        <p:cTn id="24" dur="1600" decel="100000" fill="hold"/>
                                        <p:tgtEl>
                                          <p:spTgt spid="10"/>
                                        </p:tgtEl>
                                        <p:attrNameLst>
                                          <p:attrName>ppt_y</p:attrName>
                                        </p:attrNameLst>
                                      </p:cBhvr>
                                      <p:tavLst>
                                        <p:tav tm="0">
                                          <p:val>
                                            <p:strVal val="#ppt_y-0.4"/>
                                          </p:val>
                                        </p:tav>
                                        <p:tav tm="100000">
                                          <p:val>
                                            <p:strVal val="#ppt_y+0.1"/>
                                          </p:val>
                                        </p:tav>
                                      </p:tavLst>
                                    </p:anim>
                                    <p:anim calcmode="lin" valueType="num">
                                      <p:cBhvr>
                                        <p:cTn id="25" dur="400" accel="100000" fill="hold">
                                          <p:stCondLst>
                                            <p:cond delay="1600"/>
                                          </p:stCondLst>
                                        </p:cTn>
                                        <p:tgtEl>
                                          <p:spTgt spid="10"/>
                                        </p:tgtEl>
                                        <p:attrNameLst>
                                          <p:attrName>ppt_x</p:attrName>
                                        </p:attrNameLst>
                                      </p:cBhvr>
                                      <p:tavLst>
                                        <p:tav tm="0">
                                          <p:val>
                                            <p:strVal val="#ppt_x-0.05"/>
                                          </p:val>
                                        </p:tav>
                                        <p:tav tm="100000">
                                          <p:val>
                                            <p:strVal val="#ppt_x"/>
                                          </p:val>
                                        </p:tav>
                                      </p:tavLst>
                                    </p:anim>
                                    <p:anim calcmode="lin" valueType="num">
                                      <p:cBhvr>
                                        <p:cTn id="26" dur="400" accel="100000" fill="hold">
                                          <p:stCondLst>
                                            <p:cond delay="16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6"/>
          <p:cNvSpPr>
            <a:spLocks noGrp="1"/>
          </p:cNvSpPr>
          <p:nvPr>
            <p:ph type="title"/>
          </p:nvPr>
        </p:nvSpPr>
        <p:spPr bwMode="auto">
          <a:xfrm>
            <a:off x="1524000" y="530362"/>
            <a:ext cx="7108324" cy="721042"/>
          </a:xfrm>
          <a:noFill/>
          <a:ln>
            <a:miter lim="800000"/>
            <a:headEnd/>
            <a:tailEnd/>
          </a:ln>
        </p:spPr>
        <p:txBody>
          <a:bodyPr vert="horz" wrap="square" lIns="91440" tIns="45720" rIns="91440" bIns="45720" numCol="1" anchor="t" anchorCtr="0" compatLnSpc="1">
            <a:prstTxWarp prst="textNoShape">
              <a:avLst/>
            </a:prstTxWarp>
          </a:bodyPr>
          <a:lstStyle/>
          <a:p>
            <a:r>
              <a:rPr lang="en-US" sz="4000" b="1" dirty="0">
                <a:solidFill>
                  <a:prstClr val="black"/>
                </a:solidFill>
                <a:latin typeface="+mj-lt"/>
                <a:cs typeface="Arial" pitchFamily="34" charset="0"/>
              </a:rPr>
              <a:t>Attributes - Blue</a:t>
            </a:r>
          </a:p>
        </p:txBody>
      </p:sp>
      <p:pic>
        <p:nvPicPr>
          <p:cNvPr id="3" name="Picture 10"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869613" y="5668977"/>
            <a:ext cx="9144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8"/>
          <p:cNvSpPr txBox="1">
            <a:spLocks noChangeArrowheads="1"/>
          </p:cNvSpPr>
          <p:nvPr/>
        </p:nvSpPr>
        <p:spPr bwMode="auto">
          <a:xfrm>
            <a:off x="2209800" y="1600201"/>
            <a:ext cx="3886200" cy="4662815"/>
          </a:xfrm>
          <a:prstGeom prst="rect">
            <a:avLst/>
          </a:prstGeom>
          <a:noFill/>
          <a:ln w="9525">
            <a:noFill/>
            <a:miter lim="800000"/>
            <a:headEnd/>
            <a:tailEnd/>
          </a:ln>
          <a:effectLst/>
        </p:spPr>
        <p:txBody>
          <a:bodyPr>
            <a:spAutoFit/>
          </a:bodyPr>
          <a:lstStyle/>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Mediators</a:t>
            </a:r>
          </a:p>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Optimistic</a:t>
            </a:r>
          </a:p>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Caretakers</a:t>
            </a:r>
          </a:p>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Passionate</a:t>
            </a:r>
          </a:p>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Peacemakers</a:t>
            </a:r>
          </a:p>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True romantics</a:t>
            </a:r>
          </a:p>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Cause-oriented</a:t>
            </a:r>
          </a:p>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Need to feel “special”</a:t>
            </a:r>
          </a:p>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Always has a kind word</a:t>
            </a:r>
          </a:p>
        </p:txBody>
      </p:sp>
      <p:sp>
        <p:nvSpPr>
          <p:cNvPr id="11" name="Text Box 19"/>
          <p:cNvSpPr txBox="1">
            <a:spLocks noChangeArrowheads="1"/>
          </p:cNvSpPr>
          <p:nvPr/>
        </p:nvSpPr>
        <p:spPr bwMode="auto">
          <a:xfrm>
            <a:off x="6182832" y="1672228"/>
            <a:ext cx="37338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7663" indent="-34766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Enjoys symbols of romance</a:t>
            </a:r>
          </a:p>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Strong sense of spirituality</a:t>
            </a:r>
          </a:p>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Sensitive to needs of others</a:t>
            </a:r>
          </a:p>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Peace, harmony, relationships</a:t>
            </a:r>
          </a:p>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Motivate and encourage others</a:t>
            </a:r>
          </a:p>
          <a:p>
            <a:pPr marL="347663" marR="0" lvl="0" indent="-347663"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Cooperative rather than competitive</a:t>
            </a:r>
          </a:p>
        </p:txBody>
      </p:sp>
    </p:spTree>
    <p:extLst>
      <p:ext uri="{BB962C8B-B14F-4D97-AF65-F5344CB8AC3E}">
        <p14:creationId xmlns:p14="http://schemas.microsoft.com/office/powerpoint/2010/main" val="324140160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600" decel="100000"/>
                                        <p:tgtEl>
                                          <p:spTgt spid="8"/>
                                        </p:tgtEl>
                                      </p:cBhvr>
                                    </p:animEffect>
                                    <p:anim calcmode="lin" valueType="num">
                                      <p:cBhvr>
                                        <p:cTn id="15" dur="1600" decel="100000" fill="hold"/>
                                        <p:tgtEl>
                                          <p:spTgt spid="8"/>
                                        </p:tgtEl>
                                        <p:attrNameLst>
                                          <p:attrName>style.rotation</p:attrName>
                                        </p:attrNameLst>
                                      </p:cBhvr>
                                      <p:tavLst>
                                        <p:tav tm="0">
                                          <p:val>
                                            <p:fltVal val="-90"/>
                                          </p:val>
                                        </p:tav>
                                        <p:tav tm="100000">
                                          <p:val>
                                            <p:fltVal val="0"/>
                                          </p:val>
                                        </p:tav>
                                      </p:tavLst>
                                    </p:anim>
                                    <p:anim calcmode="lin" valueType="num">
                                      <p:cBhvr>
                                        <p:cTn id="16" dur="1600" decel="100000" fill="hold"/>
                                        <p:tgtEl>
                                          <p:spTgt spid="8"/>
                                        </p:tgtEl>
                                        <p:attrNameLst>
                                          <p:attrName>ppt_x</p:attrName>
                                        </p:attrNameLst>
                                      </p:cBhvr>
                                      <p:tavLst>
                                        <p:tav tm="0">
                                          <p:val>
                                            <p:strVal val="#ppt_x+0.4"/>
                                          </p:val>
                                        </p:tav>
                                        <p:tav tm="100000">
                                          <p:val>
                                            <p:strVal val="#ppt_x-0.05"/>
                                          </p:val>
                                        </p:tav>
                                      </p:tavLst>
                                    </p:anim>
                                    <p:anim calcmode="lin" valueType="num">
                                      <p:cBhvr>
                                        <p:cTn id="17" dur="1600" decel="100000" fill="hold"/>
                                        <p:tgtEl>
                                          <p:spTgt spid="8"/>
                                        </p:tgtEl>
                                        <p:attrNameLst>
                                          <p:attrName>ppt_y</p:attrName>
                                        </p:attrNameLst>
                                      </p:cBhvr>
                                      <p:tavLst>
                                        <p:tav tm="0">
                                          <p:val>
                                            <p:strVal val="#ppt_y-0.4"/>
                                          </p:val>
                                        </p:tav>
                                        <p:tav tm="100000">
                                          <p:val>
                                            <p:strVal val="#ppt_y+0.1"/>
                                          </p:val>
                                        </p:tav>
                                      </p:tavLst>
                                    </p:anim>
                                    <p:anim calcmode="lin" valueType="num">
                                      <p:cBhvr>
                                        <p:cTn id="18"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19"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par>
                                <p:cTn id="20" presetID="3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00" decel="100000"/>
                                        <p:tgtEl>
                                          <p:spTgt spid="11"/>
                                        </p:tgtEl>
                                      </p:cBhvr>
                                    </p:animEffect>
                                    <p:anim calcmode="lin" valueType="num">
                                      <p:cBhvr>
                                        <p:cTn id="23" dur="1600" decel="100000" fill="hold"/>
                                        <p:tgtEl>
                                          <p:spTgt spid="11"/>
                                        </p:tgtEl>
                                        <p:attrNameLst>
                                          <p:attrName>style.rotation</p:attrName>
                                        </p:attrNameLst>
                                      </p:cBhvr>
                                      <p:tavLst>
                                        <p:tav tm="0">
                                          <p:val>
                                            <p:fltVal val="-90"/>
                                          </p:val>
                                        </p:tav>
                                        <p:tav tm="100000">
                                          <p:val>
                                            <p:fltVal val="0"/>
                                          </p:val>
                                        </p:tav>
                                      </p:tavLst>
                                    </p:anim>
                                    <p:anim calcmode="lin" valueType="num">
                                      <p:cBhvr>
                                        <p:cTn id="24" dur="1600" decel="100000" fill="hold"/>
                                        <p:tgtEl>
                                          <p:spTgt spid="11"/>
                                        </p:tgtEl>
                                        <p:attrNameLst>
                                          <p:attrName>ppt_x</p:attrName>
                                        </p:attrNameLst>
                                      </p:cBhvr>
                                      <p:tavLst>
                                        <p:tav tm="0">
                                          <p:val>
                                            <p:strVal val="#ppt_x+0.4"/>
                                          </p:val>
                                        </p:tav>
                                        <p:tav tm="100000">
                                          <p:val>
                                            <p:strVal val="#ppt_x-0.05"/>
                                          </p:val>
                                        </p:tav>
                                      </p:tavLst>
                                    </p:anim>
                                    <p:anim calcmode="lin" valueType="num">
                                      <p:cBhvr>
                                        <p:cTn id="25" dur="1600" decel="100000" fill="hold"/>
                                        <p:tgtEl>
                                          <p:spTgt spid="11"/>
                                        </p:tgtEl>
                                        <p:attrNameLst>
                                          <p:attrName>ppt_y</p:attrName>
                                        </p:attrNameLst>
                                      </p:cBhvr>
                                      <p:tavLst>
                                        <p:tav tm="0">
                                          <p:val>
                                            <p:strVal val="#ppt_y-0.4"/>
                                          </p:val>
                                        </p:tav>
                                        <p:tav tm="100000">
                                          <p:val>
                                            <p:strVal val="#ppt_y+0.1"/>
                                          </p:val>
                                        </p:tav>
                                      </p:tavLst>
                                    </p:anim>
                                    <p:anim calcmode="lin" valueType="num">
                                      <p:cBhvr>
                                        <p:cTn id="26" dur="400" accel="100000" fill="hold">
                                          <p:stCondLst>
                                            <p:cond delay="1600"/>
                                          </p:stCondLst>
                                        </p:cTn>
                                        <p:tgtEl>
                                          <p:spTgt spid="11"/>
                                        </p:tgtEl>
                                        <p:attrNameLst>
                                          <p:attrName>ppt_x</p:attrName>
                                        </p:attrNameLst>
                                      </p:cBhvr>
                                      <p:tavLst>
                                        <p:tav tm="0">
                                          <p:val>
                                            <p:strVal val="#ppt_x-0.05"/>
                                          </p:val>
                                        </p:tav>
                                        <p:tav tm="100000">
                                          <p:val>
                                            <p:strVal val="#ppt_x"/>
                                          </p:val>
                                        </p:tav>
                                      </p:tavLst>
                                    </p:anim>
                                    <p:anim calcmode="lin" valueType="num">
                                      <p:cBhvr>
                                        <p:cTn id="27" dur="400" accel="100000" fill="hold">
                                          <p:stCondLst>
                                            <p:cond delay="16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6"/>
          <p:cNvSpPr>
            <a:spLocks noGrp="1"/>
          </p:cNvSpPr>
          <p:nvPr>
            <p:ph type="title"/>
          </p:nvPr>
        </p:nvSpPr>
        <p:spPr bwMode="auto">
          <a:xfrm>
            <a:off x="1524000" y="0"/>
            <a:ext cx="7108324" cy="721042"/>
          </a:xfrm>
          <a:noFill/>
          <a:ln>
            <a:miter lim="800000"/>
            <a:headEnd/>
            <a:tailEnd/>
          </a:ln>
        </p:spPr>
        <p:txBody>
          <a:bodyPr vert="horz" wrap="square" lIns="91440" tIns="45720" rIns="91440" bIns="45720" numCol="1" anchor="t" anchorCtr="0" compatLnSpc="1">
            <a:prstTxWarp prst="textNoShape">
              <a:avLst/>
            </a:prstTxWarp>
          </a:bodyPr>
          <a:lstStyle/>
          <a:p>
            <a:r>
              <a:rPr lang="en-US" sz="4000" b="1" dirty="0">
                <a:solidFill>
                  <a:prstClr val="black"/>
                </a:solidFill>
                <a:latin typeface="+mj-lt"/>
                <a:cs typeface="Arial" pitchFamily="34" charset="0"/>
              </a:rPr>
              <a:t>Core Needs &amp; Values</a:t>
            </a:r>
            <a:br>
              <a:rPr lang="en-US" sz="4000" b="1" dirty="0">
                <a:solidFill>
                  <a:prstClr val="black"/>
                </a:solidFill>
                <a:latin typeface="+mj-lt"/>
                <a:cs typeface="Arial" pitchFamily="34" charset="0"/>
              </a:rPr>
            </a:br>
            <a:r>
              <a:rPr lang="en-US" sz="4000" b="1" dirty="0">
                <a:solidFill>
                  <a:prstClr val="black"/>
                </a:solidFill>
                <a:latin typeface="+mj-lt"/>
                <a:cs typeface="Arial" pitchFamily="34" charset="0"/>
              </a:rPr>
              <a:t>Green </a:t>
            </a:r>
          </a:p>
        </p:txBody>
      </p:sp>
      <p:pic>
        <p:nvPicPr>
          <p:cNvPr id="3" name="Picture 10"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791236" y="5734291"/>
            <a:ext cx="9144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Green 10 x 14"/>
          <p:cNvPicPr>
            <a:picLocks noGrp="1" noChangeAspect="1" noChangeArrowheads="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00" t="1683" r="3999" b="2350"/>
          <a:stretch>
            <a:fillRect/>
          </a:stretch>
        </p:blipFill>
        <p:spPr>
          <a:xfrm>
            <a:off x="2590800" y="1676400"/>
            <a:ext cx="2971800" cy="4343400"/>
          </a:xfrm>
          <a:noFill/>
        </p:spPr>
      </p:pic>
      <p:sp>
        <p:nvSpPr>
          <p:cNvPr id="9" name="Text Box 11"/>
          <p:cNvSpPr txBox="1">
            <a:spLocks noChangeArrowheads="1"/>
          </p:cNvSpPr>
          <p:nvPr/>
        </p:nvSpPr>
        <p:spPr bwMode="auto">
          <a:xfrm>
            <a:off x="5867400" y="2667000"/>
            <a:ext cx="4191000" cy="20320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Intellectual Competence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Knowledge</a:t>
            </a:r>
          </a:p>
        </p:txBody>
      </p:sp>
    </p:spTree>
    <p:extLst>
      <p:ext uri="{BB962C8B-B14F-4D97-AF65-F5344CB8AC3E}">
        <p14:creationId xmlns:p14="http://schemas.microsoft.com/office/powerpoint/2010/main" val="132458984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fltVal val="0"/>
                                          </p:val>
                                        </p:tav>
                                        <p:tav tm="100000">
                                          <p:val>
                                            <p:strVal val="#ppt_w"/>
                                          </p:val>
                                        </p:tav>
                                      </p:tavLst>
                                    </p:anim>
                                    <p:anim calcmode="lin" valueType="num">
                                      <p:cBhvr>
                                        <p:cTn id="15" dur="2000" fill="hold"/>
                                        <p:tgtEl>
                                          <p:spTgt spid="8"/>
                                        </p:tgtEl>
                                        <p:attrNameLst>
                                          <p:attrName>ppt_h</p:attrName>
                                        </p:attrNameLst>
                                      </p:cBhvr>
                                      <p:tavLst>
                                        <p:tav tm="0">
                                          <p:val>
                                            <p:fltVal val="0"/>
                                          </p:val>
                                        </p:tav>
                                        <p:tav tm="100000">
                                          <p:val>
                                            <p:strVal val="#ppt_h"/>
                                          </p:val>
                                        </p:tav>
                                      </p:tavLst>
                                    </p:anim>
                                    <p:anim calcmode="lin" valueType="num">
                                      <p:cBhvr>
                                        <p:cTn id="16" dur="2000" fill="hold"/>
                                        <p:tgtEl>
                                          <p:spTgt spid="8"/>
                                        </p:tgtEl>
                                        <p:attrNameLst>
                                          <p:attrName>style.rotation</p:attrName>
                                        </p:attrNameLst>
                                      </p:cBhvr>
                                      <p:tavLst>
                                        <p:tav tm="0">
                                          <p:val>
                                            <p:fltVal val="90"/>
                                          </p:val>
                                        </p:tav>
                                        <p:tav tm="100000">
                                          <p:val>
                                            <p:fltVal val="0"/>
                                          </p:val>
                                        </p:tav>
                                      </p:tavLst>
                                    </p:anim>
                                    <p:animEffect transition="in" filter="fade">
                                      <p:cBhvr>
                                        <p:cTn id="17" dur="2000"/>
                                        <p:tgtEl>
                                          <p:spTgt spid="8"/>
                                        </p:tgtEl>
                                      </p:cBhvr>
                                    </p:animEffect>
                                  </p:childTnLst>
                                </p:cTn>
                              </p:par>
                            </p:childTnLst>
                          </p:cTn>
                        </p:par>
                        <p:par>
                          <p:cTn id="18" fill="hold">
                            <p:stCondLst>
                              <p:cond delay="4000"/>
                            </p:stCondLst>
                            <p:childTnLst>
                              <p:par>
                                <p:cTn id="19" presetID="23" presetClass="entr" presetSubtype="52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2000" fill="hold"/>
                                        <p:tgtEl>
                                          <p:spTgt spid="9"/>
                                        </p:tgtEl>
                                        <p:attrNameLst>
                                          <p:attrName>ppt_w</p:attrName>
                                        </p:attrNameLst>
                                      </p:cBhvr>
                                      <p:tavLst>
                                        <p:tav tm="0">
                                          <p:val>
                                            <p:fltVal val="0"/>
                                          </p:val>
                                        </p:tav>
                                        <p:tav tm="100000">
                                          <p:val>
                                            <p:strVal val="#ppt_w"/>
                                          </p:val>
                                        </p:tav>
                                      </p:tavLst>
                                    </p:anim>
                                    <p:anim calcmode="lin" valueType="num">
                                      <p:cBhvr>
                                        <p:cTn id="22" dur="2000" fill="hold"/>
                                        <p:tgtEl>
                                          <p:spTgt spid="9"/>
                                        </p:tgtEl>
                                        <p:attrNameLst>
                                          <p:attrName>ppt_h</p:attrName>
                                        </p:attrNameLst>
                                      </p:cBhvr>
                                      <p:tavLst>
                                        <p:tav tm="0">
                                          <p:val>
                                            <p:fltVal val="0"/>
                                          </p:val>
                                        </p:tav>
                                        <p:tav tm="100000">
                                          <p:val>
                                            <p:strVal val="#ppt_h"/>
                                          </p:val>
                                        </p:tav>
                                      </p:tavLst>
                                    </p:anim>
                                    <p:anim calcmode="lin" valueType="num">
                                      <p:cBhvr>
                                        <p:cTn id="23" dur="2000" fill="hold"/>
                                        <p:tgtEl>
                                          <p:spTgt spid="9"/>
                                        </p:tgtEl>
                                        <p:attrNameLst>
                                          <p:attrName>ppt_x</p:attrName>
                                        </p:attrNameLst>
                                      </p:cBhvr>
                                      <p:tavLst>
                                        <p:tav tm="0">
                                          <p:val>
                                            <p:fltVal val="0.5"/>
                                          </p:val>
                                        </p:tav>
                                        <p:tav tm="100000">
                                          <p:val>
                                            <p:strVal val="#ppt_x"/>
                                          </p:val>
                                        </p:tav>
                                      </p:tavLst>
                                    </p:anim>
                                    <p:anim calcmode="lin" valueType="num">
                                      <p:cBhvr>
                                        <p:cTn id="24" dur="20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tx1"/>
                </a:solidFill>
              </a:rPr>
              <a:t>Agenda</a:t>
            </a:r>
            <a:endParaRPr lang="en-US" sz="3600" dirty="0">
              <a:solidFill>
                <a:schemeClr val="tx1"/>
              </a:solidFill>
            </a:endParaRPr>
          </a:p>
        </p:txBody>
      </p:sp>
      <p:sp>
        <p:nvSpPr>
          <p:cNvPr id="3" name="Content Placeholder 2"/>
          <p:cNvSpPr>
            <a:spLocks noGrp="1"/>
          </p:cNvSpPr>
          <p:nvPr>
            <p:ph idx="1"/>
          </p:nvPr>
        </p:nvSpPr>
        <p:spPr/>
        <p:txBody>
          <a:bodyPr>
            <a:normAutofit/>
          </a:bodyPr>
          <a:lstStyle/>
          <a:p>
            <a:r>
              <a:rPr lang="en-US" sz="2400" dirty="0" smtClean="0">
                <a:solidFill>
                  <a:schemeClr val="bg2">
                    <a:lumMod val="10000"/>
                  </a:schemeClr>
                </a:solidFill>
              </a:rPr>
              <a:t>Meet and Greet </a:t>
            </a:r>
          </a:p>
          <a:p>
            <a:r>
              <a:rPr lang="en-US" sz="2400" dirty="0" smtClean="0">
                <a:solidFill>
                  <a:schemeClr val="bg2">
                    <a:lumMod val="10000"/>
                  </a:schemeClr>
                </a:solidFill>
              </a:rPr>
              <a:t>Activity</a:t>
            </a:r>
          </a:p>
          <a:p>
            <a:r>
              <a:rPr lang="en-US" sz="2400" dirty="0" smtClean="0">
                <a:solidFill>
                  <a:schemeClr val="bg2">
                    <a:lumMod val="10000"/>
                  </a:schemeClr>
                </a:solidFill>
              </a:rPr>
              <a:t>Prevention Basics </a:t>
            </a:r>
          </a:p>
          <a:p>
            <a:r>
              <a:rPr lang="en-US" sz="2400" dirty="0" smtClean="0">
                <a:solidFill>
                  <a:schemeClr val="bg2">
                    <a:lumMod val="10000"/>
                  </a:schemeClr>
                </a:solidFill>
              </a:rPr>
              <a:t>Coalition Basics</a:t>
            </a:r>
          </a:p>
          <a:p>
            <a:r>
              <a:rPr lang="en-US" sz="2400" dirty="0" smtClean="0">
                <a:solidFill>
                  <a:schemeClr val="bg2">
                    <a:lumMod val="10000"/>
                  </a:schemeClr>
                </a:solidFill>
              </a:rPr>
              <a:t>Next Steps  </a:t>
            </a:r>
          </a:p>
          <a:p>
            <a:endParaRPr lang="en-US" sz="2400" dirty="0"/>
          </a:p>
        </p:txBody>
      </p:sp>
    </p:spTree>
    <p:extLst>
      <p:ext uri="{BB962C8B-B14F-4D97-AF65-F5344CB8AC3E}">
        <p14:creationId xmlns:p14="http://schemas.microsoft.com/office/powerpoint/2010/main" val="1383277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6"/>
          <p:cNvSpPr>
            <a:spLocks noGrp="1"/>
          </p:cNvSpPr>
          <p:nvPr>
            <p:ph type="title"/>
          </p:nvPr>
        </p:nvSpPr>
        <p:spPr bwMode="auto">
          <a:xfrm>
            <a:off x="1524000" y="552134"/>
            <a:ext cx="7108324" cy="721042"/>
          </a:xfrm>
          <a:noFill/>
          <a:ln>
            <a:miter lim="800000"/>
            <a:headEnd/>
            <a:tailEnd/>
          </a:ln>
        </p:spPr>
        <p:txBody>
          <a:bodyPr vert="horz" wrap="square" lIns="91440" tIns="45720" rIns="91440" bIns="45720" numCol="1" anchor="t" anchorCtr="0" compatLnSpc="1">
            <a:prstTxWarp prst="textNoShape">
              <a:avLst/>
            </a:prstTxWarp>
          </a:bodyPr>
          <a:lstStyle/>
          <a:p>
            <a:r>
              <a:rPr lang="en-US" sz="4000" b="1" dirty="0">
                <a:solidFill>
                  <a:prstClr val="black"/>
                </a:solidFill>
                <a:latin typeface="+mj-lt"/>
                <a:cs typeface="Arial" pitchFamily="34" charset="0"/>
              </a:rPr>
              <a:t>Attributes - Green</a:t>
            </a:r>
          </a:p>
        </p:txBody>
      </p:sp>
      <p:pic>
        <p:nvPicPr>
          <p:cNvPr id="3" name="Picture 10"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882676" y="5747355"/>
            <a:ext cx="9144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2209800" y="1600200"/>
            <a:ext cx="3886200" cy="4719638"/>
          </a:xfrm>
          <a:prstGeom prst="rect">
            <a:avLst/>
          </a:prstGeom>
          <a:noFill/>
          <a:ln w="9525">
            <a:noFill/>
            <a:miter lim="800000"/>
            <a:headEnd/>
            <a:tailEnd/>
          </a:ln>
          <a:effectLst/>
        </p:spPr>
        <p:txBody>
          <a:bodyPr>
            <a:spAutoFit/>
          </a:bodyPr>
          <a:lstStyle/>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“Should be able to”</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“Why?”</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Intellectual</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Theoretical</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Idea people</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Philosophical</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Very complex</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Perfectionists</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Standard setters</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Visionaries, futurists</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Can never know enough</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Cool, calm and collected</a:t>
            </a:r>
          </a:p>
        </p:txBody>
      </p:sp>
      <p:sp>
        <p:nvSpPr>
          <p:cNvPr id="9" name="Text Box 19"/>
          <p:cNvSpPr txBox="1">
            <a:spLocks noChangeArrowheads="1"/>
          </p:cNvSpPr>
          <p:nvPr/>
        </p:nvSpPr>
        <p:spPr bwMode="auto">
          <a:xfrm>
            <a:off x="6172200" y="1646239"/>
            <a:ext cx="3733800" cy="4852987"/>
          </a:xfrm>
          <a:prstGeom prst="rect">
            <a:avLst/>
          </a:prstGeom>
          <a:noFill/>
          <a:ln w="9525">
            <a:noFill/>
            <a:miter lim="800000"/>
            <a:headEnd/>
            <a:tailEnd/>
          </a:ln>
          <a:effectLst/>
        </p:spPr>
        <p:txBody>
          <a:bodyPr>
            <a:spAutoFit/>
          </a:bodyPr>
          <a:lstStyle/>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Work is play - play is work</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Often not in the mainstream</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Abstract, conceptual, global</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Need for independence and private time</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Explores all facets before making decisions</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Knows how to spell and pronounce “big” words</a:t>
            </a:r>
          </a:p>
          <a:p>
            <a:pPr marL="347663" marR="0" lvl="0" indent="-347663" algn="l" defTabSz="914400" rtl="0" eaLnBrk="1" fontAlgn="base" latinLnBrk="0" hangingPunct="1">
              <a:lnSpc>
                <a:spcPct val="100000"/>
              </a:lnSpc>
              <a:spcBef>
                <a:spcPct val="0"/>
              </a:spcBef>
              <a:spcAft>
                <a:spcPts val="400"/>
              </a:spcAft>
              <a:buClrTx/>
              <a:buSzTx/>
              <a:buFont typeface="Wingdings"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128"/>
                <a:cs typeface="+mn-cs"/>
              </a:rPr>
              <a:t>Approaches interpersonal relationships in a logical manner</a:t>
            </a:r>
          </a:p>
        </p:txBody>
      </p:sp>
    </p:spTree>
    <p:extLst>
      <p:ext uri="{BB962C8B-B14F-4D97-AF65-F5344CB8AC3E}">
        <p14:creationId xmlns:p14="http://schemas.microsoft.com/office/powerpoint/2010/main" val="311860546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fltVal val="0"/>
                                          </p:val>
                                        </p:tav>
                                        <p:tav tm="100000">
                                          <p:val>
                                            <p:strVal val="#ppt_w"/>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fltVal val="0"/>
                                          </p:val>
                                        </p:tav>
                                        <p:tav tm="100000">
                                          <p:val>
                                            <p:strVal val="#ppt_w"/>
                                          </p:val>
                                        </p:tav>
                                      </p:tavLst>
                                    </p:anim>
                                    <p:anim calcmode="lin" valueType="num">
                                      <p:cBhvr>
                                        <p:cTn id="19" dur="2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solidFill>
                  <a:schemeClr val="bg2">
                    <a:lumMod val="10000"/>
                  </a:schemeClr>
                </a:solidFill>
              </a:rPr>
              <a:t>Questions </a:t>
            </a:r>
            <a:endParaRPr lang="en-US" sz="7200" dirty="0">
              <a:solidFill>
                <a:schemeClr val="bg2">
                  <a:lumMod val="10000"/>
                </a:schemeClr>
              </a:solidFill>
            </a:endParaRPr>
          </a:p>
        </p:txBody>
      </p:sp>
    </p:spTree>
    <p:extLst>
      <p:ext uri="{BB962C8B-B14F-4D97-AF65-F5344CB8AC3E}">
        <p14:creationId xmlns:p14="http://schemas.microsoft.com/office/powerpoint/2010/main" val="24877027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2">
                    <a:lumMod val="10000"/>
                  </a:schemeClr>
                </a:solidFill>
              </a:rPr>
              <a:t>What Is Prevention </a:t>
            </a:r>
            <a:endParaRPr lang="en-US" sz="3200" dirty="0">
              <a:solidFill>
                <a:schemeClr val="bg2">
                  <a:lumMod val="10000"/>
                </a:schemeClr>
              </a:solidFill>
            </a:endParaRPr>
          </a:p>
        </p:txBody>
      </p:sp>
      <p:sp>
        <p:nvSpPr>
          <p:cNvPr id="3" name="Content Placeholder 2"/>
          <p:cNvSpPr>
            <a:spLocks noGrp="1"/>
          </p:cNvSpPr>
          <p:nvPr>
            <p:ph idx="1"/>
          </p:nvPr>
        </p:nvSpPr>
        <p:spPr>
          <a:xfrm>
            <a:off x="520580" y="1445846"/>
            <a:ext cx="8596668" cy="4157785"/>
          </a:xfrm>
        </p:spPr>
        <p:txBody>
          <a:bodyPr/>
          <a:lstStyle/>
          <a:p>
            <a:endParaRPr lang="en-US"/>
          </a:p>
        </p:txBody>
      </p:sp>
      <p:pic>
        <p:nvPicPr>
          <p:cNvPr id="5" name="Picture 4"/>
          <p:cNvPicPr>
            <a:picLocks noChangeAspect="1"/>
          </p:cNvPicPr>
          <p:nvPr/>
        </p:nvPicPr>
        <p:blipFill>
          <a:blip r:embed="rId2"/>
          <a:stretch>
            <a:fillRect/>
          </a:stretch>
        </p:blipFill>
        <p:spPr>
          <a:xfrm>
            <a:off x="5497527" y="1445846"/>
            <a:ext cx="6264949" cy="5194203"/>
          </a:xfrm>
          <a:prstGeom prst="rect">
            <a:avLst/>
          </a:prstGeom>
        </p:spPr>
      </p:pic>
      <p:pic>
        <p:nvPicPr>
          <p:cNvPr id="4" name="Picture 4" descr="PH02084J"/>
          <p:cNvPicPr>
            <a:picLocks noChangeAspect="1" noChangeArrowheads="1"/>
          </p:cNvPicPr>
          <p:nvPr/>
        </p:nvPicPr>
        <p:blipFill>
          <a:blip r:embed="rId3">
            <a:lum bright="22000" contrast="24000"/>
            <a:extLst>
              <a:ext uri="{28A0092B-C50C-407E-A947-70E740481C1C}">
                <a14:useLocalDpi xmlns:a14="http://schemas.microsoft.com/office/drawing/2010/main" val="0"/>
              </a:ext>
            </a:extLst>
          </a:blip>
          <a:srcRect/>
          <a:stretch>
            <a:fillRect/>
          </a:stretch>
        </p:blipFill>
        <p:spPr bwMode="auto">
          <a:xfrm>
            <a:off x="520580" y="1445846"/>
            <a:ext cx="4976947" cy="508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1517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957" y="413657"/>
            <a:ext cx="8596668" cy="814251"/>
          </a:xfrm>
        </p:spPr>
        <p:txBody>
          <a:bodyPr>
            <a:normAutofit fontScale="90000"/>
          </a:bodyPr>
          <a:lstStyle/>
          <a:p>
            <a:r>
              <a:rPr lang="en-US" i="1" dirty="0" smtClean="0">
                <a:solidFill>
                  <a:schemeClr val="bg2">
                    <a:lumMod val="10000"/>
                  </a:schemeClr>
                </a:solidFill>
              </a:rPr>
              <a:t>Our vision is and empowered community that promotes the health and well-being of all youth in Douglas County </a:t>
            </a:r>
            <a:endParaRPr lang="en-US" i="1" dirty="0">
              <a:solidFill>
                <a:schemeClr val="bg2">
                  <a:lumMod val="10000"/>
                </a:schemeClr>
              </a:solidFill>
            </a:endParaRPr>
          </a:p>
        </p:txBody>
      </p:sp>
      <p:pic>
        <p:nvPicPr>
          <p:cNvPr id="4" name="Picture 6" descr="http://1.bp.blogspot.com/--eqFUXYovxs/UW2RLXIdnfI/AAAAAAAAARo/8Sj3fVYi7LM/s1600/end-in-mind.png">
            <a:hlinkClick r:id="rId2"/>
          </p:cNvPr>
          <p:cNvPicPr>
            <a:picLocks noChangeAspect="1" noChangeArrowheads="1"/>
          </p:cNvPicPr>
          <p:nvPr/>
        </p:nvPicPr>
        <p:blipFill>
          <a:blip r:embed="rId3"/>
          <a:srcRect/>
          <a:stretch>
            <a:fillRect/>
          </a:stretch>
        </p:blipFill>
        <p:spPr bwMode="auto">
          <a:xfrm>
            <a:off x="1544311" y="1465474"/>
            <a:ext cx="7077176" cy="4504252"/>
          </a:xfrm>
          <a:prstGeom prst="rect">
            <a:avLst/>
          </a:prstGeom>
          <a:noFill/>
        </p:spPr>
      </p:pic>
    </p:spTree>
    <p:extLst>
      <p:ext uri="{BB962C8B-B14F-4D97-AF65-F5344CB8AC3E}">
        <p14:creationId xmlns:p14="http://schemas.microsoft.com/office/powerpoint/2010/main" val="24915811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p:cNvSpPr>
          <p:nvPr>
            <p:ph type="title"/>
          </p:nvPr>
        </p:nvSpPr>
        <p:spPr>
          <a:xfrm>
            <a:off x="1524000" y="274638"/>
            <a:ext cx="9144000" cy="1020762"/>
          </a:xfrm>
        </p:spPr>
        <p:txBody>
          <a:bodyPr/>
          <a:lstStyle/>
          <a:p>
            <a:pPr eaLnBrk="1" hangingPunct="1"/>
            <a:r>
              <a:rPr lang="en-US" altLang="en-US" sz="3600" dirty="0">
                <a:solidFill>
                  <a:schemeClr val="bg2">
                    <a:lumMod val="10000"/>
                  </a:schemeClr>
                </a:solidFill>
                <a:ea typeface="ＭＳ Ｐゴシック" panose="020B0600070205080204" pitchFamily="34" charset="-128"/>
              </a:rPr>
              <a:t>What is Behavioral Health?</a:t>
            </a:r>
          </a:p>
        </p:txBody>
      </p:sp>
      <p:sp>
        <p:nvSpPr>
          <p:cNvPr id="35843" name="Rectangle 5"/>
          <p:cNvSpPr>
            <a:spLocks noGrp="1"/>
          </p:cNvSpPr>
          <p:nvPr>
            <p:ph idx="1"/>
          </p:nvPr>
        </p:nvSpPr>
        <p:spPr>
          <a:xfrm>
            <a:off x="648789" y="2306638"/>
            <a:ext cx="9144000" cy="2563812"/>
          </a:xfrm>
        </p:spPr>
        <p:txBody>
          <a:bodyPr/>
          <a:lstStyle/>
          <a:p>
            <a:pPr eaLnBrk="1" hangingPunct="1">
              <a:lnSpc>
                <a:spcPct val="90000"/>
              </a:lnSpc>
              <a:buFont typeface="Arial" panose="020B0604020202020204" pitchFamily="34" charset="0"/>
              <a:buNone/>
            </a:pPr>
            <a:endParaRPr lang="en-US" altLang="en-US" sz="800" dirty="0">
              <a:solidFill>
                <a:srgbClr val="0D0D0D"/>
              </a:solidFill>
              <a:latin typeface="Helvetica" panose="020B0604020202020204" pitchFamily="34" charset="0"/>
              <a:ea typeface="ＭＳ Ｐゴシック" panose="020B0600070205080204" pitchFamily="34" charset="-128"/>
            </a:endParaRPr>
          </a:p>
          <a:p>
            <a:pPr algn="ctr" eaLnBrk="1" hangingPunct="1">
              <a:lnSpc>
                <a:spcPct val="90000"/>
              </a:lnSpc>
              <a:buFont typeface="Arial" panose="020B0604020202020204" pitchFamily="34" charset="0"/>
              <a:buNone/>
            </a:pPr>
            <a:r>
              <a:rPr lang="en-US" altLang="en-US" sz="3600" b="1" i="1" dirty="0" smtClean="0">
                <a:solidFill>
                  <a:srgbClr val="0D0D0D"/>
                </a:solidFill>
                <a:latin typeface="Cambria" panose="02040503050406030204" pitchFamily="18" charset="0"/>
                <a:ea typeface="ＭＳ Ｐゴシック" panose="020B0600070205080204" pitchFamily="34" charset="-128"/>
              </a:rPr>
              <a:t>A state of mental/emotional being</a:t>
            </a:r>
            <a:endParaRPr lang="en-US" altLang="en-US" sz="3600" b="1" i="1" dirty="0">
              <a:solidFill>
                <a:srgbClr val="0D0D0D"/>
              </a:solidFill>
              <a:latin typeface="Cambria" panose="02040503050406030204" pitchFamily="18" charset="0"/>
              <a:ea typeface="ＭＳ Ｐゴシック" panose="020B0600070205080204" pitchFamily="34" charset="-128"/>
            </a:endParaRPr>
          </a:p>
          <a:p>
            <a:pPr algn="ctr" eaLnBrk="1" hangingPunct="1">
              <a:lnSpc>
                <a:spcPct val="90000"/>
              </a:lnSpc>
              <a:buFont typeface="Arial" panose="020B0604020202020204" pitchFamily="34" charset="0"/>
              <a:buNone/>
            </a:pPr>
            <a:r>
              <a:rPr lang="en-US" altLang="en-US" sz="3600" b="1" i="1" dirty="0" smtClean="0">
                <a:solidFill>
                  <a:srgbClr val="0D0D0D"/>
                </a:solidFill>
                <a:latin typeface="Cambria" panose="02040503050406030204" pitchFamily="18" charset="0"/>
                <a:ea typeface="ＭＳ Ｐゴシック" panose="020B0600070205080204" pitchFamily="34" charset="-128"/>
              </a:rPr>
              <a:t>and/or </a:t>
            </a:r>
          </a:p>
          <a:p>
            <a:pPr algn="ctr" eaLnBrk="1" hangingPunct="1">
              <a:lnSpc>
                <a:spcPct val="90000"/>
              </a:lnSpc>
              <a:buFont typeface="Arial" panose="020B0604020202020204" pitchFamily="34" charset="0"/>
              <a:buNone/>
            </a:pPr>
            <a:r>
              <a:rPr lang="en-US" altLang="en-US" sz="3600" b="1" i="1" u="sng" dirty="0" smtClean="0">
                <a:solidFill>
                  <a:srgbClr val="0D0D0D"/>
                </a:solidFill>
                <a:latin typeface="Cambria" panose="02040503050406030204" pitchFamily="18" charset="0"/>
                <a:ea typeface="ＭＳ Ｐゴシック" panose="020B0600070205080204" pitchFamily="34" charset="-128"/>
              </a:rPr>
              <a:t>choices</a:t>
            </a:r>
            <a:r>
              <a:rPr lang="en-US" altLang="en-US" sz="3600" b="1" i="1" dirty="0" smtClean="0">
                <a:solidFill>
                  <a:srgbClr val="0D0D0D"/>
                </a:solidFill>
                <a:latin typeface="Cambria" panose="02040503050406030204" pitchFamily="18" charset="0"/>
                <a:ea typeface="ＭＳ Ｐゴシック" panose="020B0600070205080204" pitchFamily="34" charset="-128"/>
              </a:rPr>
              <a:t> and </a:t>
            </a:r>
            <a:r>
              <a:rPr lang="en-US" altLang="en-US" sz="3600" b="1" i="1" u="sng" dirty="0" smtClean="0">
                <a:solidFill>
                  <a:srgbClr val="0D0D0D"/>
                </a:solidFill>
                <a:latin typeface="Cambria" panose="02040503050406030204" pitchFamily="18" charset="0"/>
                <a:ea typeface="ＭＳ Ｐゴシック" panose="020B0600070205080204" pitchFamily="34" charset="-128"/>
              </a:rPr>
              <a:t>actions</a:t>
            </a:r>
            <a:r>
              <a:rPr lang="en-US" altLang="en-US" sz="3600" b="1" i="1" dirty="0" smtClean="0">
                <a:solidFill>
                  <a:srgbClr val="0D0D0D"/>
                </a:solidFill>
                <a:latin typeface="Cambria" panose="02040503050406030204" pitchFamily="18" charset="0"/>
                <a:ea typeface="ＭＳ Ｐゴシック" panose="020B0600070205080204" pitchFamily="34" charset="-128"/>
              </a:rPr>
              <a:t> that </a:t>
            </a:r>
            <a:r>
              <a:rPr lang="en-US" altLang="en-US" sz="3600" b="1" i="1" dirty="0">
                <a:solidFill>
                  <a:srgbClr val="0D0D0D"/>
                </a:solidFill>
                <a:latin typeface="Cambria" panose="02040503050406030204" pitchFamily="18" charset="0"/>
                <a:ea typeface="ＭＳ Ｐゴシック" panose="020B0600070205080204" pitchFamily="34" charset="-128"/>
              </a:rPr>
              <a:t>a</a:t>
            </a:r>
            <a:r>
              <a:rPr lang="en-US" altLang="en-US" sz="3600" b="1" i="1" dirty="0" smtClean="0">
                <a:solidFill>
                  <a:srgbClr val="0D0D0D"/>
                </a:solidFill>
                <a:latin typeface="Cambria" panose="02040503050406030204" pitchFamily="18" charset="0"/>
                <a:ea typeface="ＭＳ Ｐゴシック" panose="020B0600070205080204" pitchFamily="34" charset="-128"/>
              </a:rPr>
              <a:t>ffect </a:t>
            </a:r>
            <a:r>
              <a:rPr lang="en-US" altLang="en-US" sz="3600" b="1" i="1" u="sng" dirty="0" smtClean="0">
                <a:solidFill>
                  <a:srgbClr val="0D0D0D"/>
                </a:solidFill>
                <a:latin typeface="Cambria" panose="02040503050406030204" pitchFamily="18" charset="0"/>
                <a:ea typeface="ＭＳ Ｐゴシック" panose="020B0600070205080204" pitchFamily="34" charset="-128"/>
              </a:rPr>
              <a:t>wellness</a:t>
            </a:r>
          </a:p>
          <a:p>
            <a:pPr algn="ctr" eaLnBrk="1" hangingPunct="1">
              <a:lnSpc>
                <a:spcPct val="90000"/>
              </a:lnSpc>
              <a:buFont typeface="Arial" panose="020B0604020202020204" pitchFamily="34" charset="0"/>
              <a:buNone/>
            </a:pPr>
            <a:endParaRPr lang="en-US" altLang="en-US" b="1" i="1" u="sng" dirty="0" smtClean="0">
              <a:solidFill>
                <a:srgbClr val="0D0D0D"/>
              </a:solidFill>
              <a:latin typeface="Cambria" panose="02040503050406030204" pitchFamily="18" charset="0"/>
              <a:ea typeface="ＭＳ Ｐゴシック" panose="020B0600070205080204" pitchFamily="34" charset="-128"/>
            </a:endParaRPr>
          </a:p>
        </p:txBody>
      </p:sp>
      <p:sp>
        <p:nvSpPr>
          <p:cNvPr id="11059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5B3AF1F-A6F1-4017-8ABB-79203DDE518C}" type="slidenum">
              <a:rPr lang="en-US" altLang="en-US" sz="1200">
                <a:solidFill>
                  <a:srgbClr val="898989"/>
                </a:solidFill>
                <a:latin typeface="Arial" panose="020B0604020202020204" pitchFamily="34" charset="0"/>
              </a:rPr>
              <a:pPr>
                <a:spcBef>
                  <a:spcPct val="0"/>
                </a:spcBef>
                <a:buFontTx/>
                <a:buNone/>
              </a:pPr>
              <a:t>24</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2343617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 calcmode="lin" valueType="num">
                                      <p:cBhvr>
                                        <p:cTn id="7" dur="3000" fill="hold"/>
                                        <p:tgtEl>
                                          <p:spTgt spid="35843">
                                            <p:txEl>
                                              <p:pRg st="1" end="1"/>
                                            </p:txEl>
                                          </p:spTgt>
                                        </p:tgtEl>
                                        <p:attrNameLst>
                                          <p:attrName>ppt_w</p:attrName>
                                        </p:attrNameLst>
                                      </p:cBhvr>
                                      <p:tavLst>
                                        <p:tav tm="0">
                                          <p:val>
                                            <p:strVal val="#ppt_w*0.70"/>
                                          </p:val>
                                        </p:tav>
                                        <p:tav tm="100000">
                                          <p:val>
                                            <p:strVal val="#ppt_w"/>
                                          </p:val>
                                        </p:tav>
                                      </p:tavLst>
                                    </p:anim>
                                    <p:anim calcmode="lin" valueType="num">
                                      <p:cBhvr>
                                        <p:cTn id="8" dur="3000" fill="hold"/>
                                        <p:tgtEl>
                                          <p:spTgt spid="35843">
                                            <p:txEl>
                                              <p:pRg st="1" end="1"/>
                                            </p:txEl>
                                          </p:spTgt>
                                        </p:tgtEl>
                                        <p:attrNameLst>
                                          <p:attrName>ppt_h</p:attrName>
                                        </p:attrNameLst>
                                      </p:cBhvr>
                                      <p:tavLst>
                                        <p:tav tm="0">
                                          <p:val>
                                            <p:strVal val="#ppt_h"/>
                                          </p:val>
                                        </p:tav>
                                        <p:tav tm="100000">
                                          <p:val>
                                            <p:strVal val="#ppt_h"/>
                                          </p:val>
                                        </p:tav>
                                      </p:tavLst>
                                    </p:anim>
                                    <p:animEffect transition="in" filter="fade">
                                      <p:cBhvr>
                                        <p:cTn id="9" dur="3000"/>
                                        <p:tgtEl>
                                          <p:spTgt spid="35843">
                                            <p:txEl>
                                              <p:pRg st="1" end="1"/>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5843">
                                            <p:txEl>
                                              <p:pRg st="2" end="2"/>
                                            </p:txEl>
                                          </p:spTgt>
                                        </p:tgtEl>
                                        <p:attrNameLst>
                                          <p:attrName>style.visibility</p:attrName>
                                        </p:attrNameLst>
                                      </p:cBhvr>
                                      <p:to>
                                        <p:strVal val="visible"/>
                                      </p:to>
                                    </p:set>
                                    <p:anim calcmode="lin" valueType="num">
                                      <p:cBhvr>
                                        <p:cTn id="12" dur="3000" fill="hold"/>
                                        <p:tgtEl>
                                          <p:spTgt spid="35843">
                                            <p:txEl>
                                              <p:pRg st="2" end="2"/>
                                            </p:txEl>
                                          </p:spTgt>
                                        </p:tgtEl>
                                        <p:attrNameLst>
                                          <p:attrName>ppt_w</p:attrName>
                                        </p:attrNameLst>
                                      </p:cBhvr>
                                      <p:tavLst>
                                        <p:tav tm="0">
                                          <p:val>
                                            <p:strVal val="#ppt_w*0.70"/>
                                          </p:val>
                                        </p:tav>
                                        <p:tav tm="100000">
                                          <p:val>
                                            <p:strVal val="#ppt_w"/>
                                          </p:val>
                                        </p:tav>
                                      </p:tavLst>
                                    </p:anim>
                                    <p:anim calcmode="lin" valueType="num">
                                      <p:cBhvr>
                                        <p:cTn id="13" dur="3000" fill="hold"/>
                                        <p:tgtEl>
                                          <p:spTgt spid="35843">
                                            <p:txEl>
                                              <p:pRg st="2" end="2"/>
                                            </p:txEl>
                                          </p:spTgt>
                                        </p:tgtEl>
                                        <p:attrNameLst>
                                          <p:attrName>ppt_h</p:attrName>
                                        </p:attrNameLst>
                                      </p:cBhvr>
                                      <p:tavLst>
                                        <p:tav tm="0">
                                          <p:val>
                                            <p:strVal val="#ppt_h"/>
                                          </p:val>
                                        </p:tav>
                                        <p:tav tm="100000">
                                          <p:val>
                                            <p:strVal val="#ppt_h"/>
                                          </p:val>
                                        </p:tav>
                                      </p:tavLst>
                                    </p:anim>
                                    <p:animEffect transition="in" filter="fade">
                                      <p:cBhvr>
                                        <p:cTn id="14" dur="3000"/>
                                        <p:tgtEl>
                                          <p:spTgt spid="35843">
                                            <p:txEl>
                                              <p:pRg st="2" end="2"/>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5843">
                                            <p:txEl>
                                              <p:pRg st="3" end="3"/>
                                            </p:txEl>
                                          </p:spTgt>
                                        </p:tgtEl>
                                        <p:attrNameLst>
                                          <p:attrName>style.visibility</p:attrName>
                                        </p:attrNameLst>
                                      </p:cBhvr>
                                      <p:to>
                                        <p:strVal val="visible"/>
                                      </p:to>
                                    </p:set>
                                    <p:anim calcmode="lin" valueType="num">
                                      <p:cBhvr>
                                        <p:cTn id="17" dur="3000" fill="hold"/>
                                        <p:tgtEl>
                                          <p:spTgt spid="35843">
                                            <p:txEl>
                                              <p:pRg st="3" end="3"/>
                                            </p:txEl>
                                          </p:spTgt>
                                        </p:tgtEl>
                                        <p:attrNameLst>
                                          <p:attrName>ppt_w</p:attrName>
                                        </p:attrNameLst>
                                      </p:cBhvr>
                                      <p:tavLst>
                                        <p:tav tm="0">
                                          <p:val>
                                            <p:strVal val="#ppt_w*0.70"/>
                                          </p:val>
                                        </p:tav>
                                        <p:tav tm="100000">
                                          <p:val>
                                            <p:strVal val="#ppt_w"/>
                                          </p:val>
                                        </p:tav>
                                      </p:tavLst>
                                    </p:anim>
                                    <p:anim calcmode="lin" valueType="num">
                                      <p:cBhvr>
                                        <p:cTn id="18" dur="3000" fill="hold"/>
                                        <p:tgtEl>
                                          <p:spTgt spid="35843">
                                            <p:txEl>
                                              <p:pRg st="3" end="3"/>
                                            </p:txEl>
                                          </p:spTgt>
                                        </p:tgtEl>
                                        <p:attrNameLst>
                                          <p:attrName>ppt_h</p:attrName>
                                        </p:attrNameLst>
                                      </p:cBhvr>
                                      <p:tavLst>
                                        <p:tav tm="0">
                                          <p:val>
                                            <p:strVal val="#ppt_h"/>
                                          </p:val>
                                        </p:tav>
                                        <p:tav tm="100000">
                                          <p:val>
                                            <p:strVal val="#ppt_h"/>
                                          </p:val>
                                        </p:tav>
                                      </p:tavLst>
                                    </p:anim>
                                    <p:animEffect transition="in" filter="fade">
                                      <p:cBhvr>
                                        <p:cTn id="19" dur="3000"/>
                                        <p:tgtEl>
                                          <p:spTgt spid="358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p:cNvSpPr>
          <p:nvPr>
            <p:ph type="title"/>
          </p:nvPr>
        </p:nvSpPr>
        <p:spPr>
          <a:xfrm>
            <a:off x="1524001" y="428626"/>
            <a:ext cx="9123363" cy="904875"/>
          </a:xfrm>
        </p:spPr>
        <p:txBody>
          <a:bodyPr/>
          <a:lstStyle/>
          <a:p>
            <a:pPr eaLnBrk="1" hangingPunct="1"/>
            <a:r>
              <a:rPr lang="en-US" altLang="en-US" sz="3600" dirty="0">
                <a:solidFill>
                  <a:schemeClr val="bg2">
                    <a:lumMod val="10000"/>
                  </a:schemeClr>
                </a:solidFill>
                <a:ea typeface="ＭＳ Ｐゴシック" panose="020B0600070205080204" pitchFamily="34" charset="-128"/>
              </a:rPr>
              <a:t>Continuum of Care</a:t>
            </a:r>
          </a:p>
        </p:txBody>
      </p:sp>
      <p:sp>
        <p:nvSpPr>
          <p:cNvPr id="82" name="Chord 81"/>
          <p:cNvSpPr/>
          <p:nvPr/>
        </p:nvSpPr>
        <p:spPr bwMode="auto">
          <a:xfrm rot="6714814">
            <a:off x="1327309" y="1847057"/>
            <a:ext cx="7372350" cy="7408862"/>
          </a:xfrm>
          <a:prstGeom prst="chord">
            <a:avLst>
              <a:gd name="adj1" fmla="val 4483868"/>
              <a:gd name="adj2" fmla="val 14398812"/>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dirty="0">
              <a:solidFill>
                <a:schemeClr val="bg1"/>
              </a:solidFill>
            </a:endParaRPr>
          </a:p>
        </p:txBody>
      </p:sp>
      <p:sp>
        <p:nvSpPr>
          <p:cNvPr id="83" name="Rectangle 82"/>
          <p:cNvSpPr/>
          <p:nvPr/>
        </p:nvSpPr>
        <p:spPr bwMode="auto">
          <a:xfrm>
            <a:off x="1263515" y="4954588"/>
            <a:ext cx="7413625" cy="4238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84" name="Chord 83"/>
          <p:cNvSpPr>
            <a:spLocks/>
          </p:cNvSpPr>
          <p:nvPr/>
        </p:nvSpPr>
        <p:spPr bwMode="auto">
          <a:xfrm rot="6783268">
            <a:off x="1249090" y="1952626"/>
            <a:ext cx="7488238" cy="7405687"/>
          </a:xfrm>
          <a:custGeom>
            <a:avLst/>
            <a:gdLst>
              <a:gd name="T0" fmla="*/ 4719999 w 7488238"/>
              <a:gd name="T1" fmla="*/ 7277699 h 7405687"/>
              <a:gd name="T2" fmla="*/ 1907042 w 7488238"/>
              <a:gd name="T3" fmla="*/ 476359 h 7405687"/>
              <a:gd name="T4" fmla="*/ 3313519 w 7488238"/>
              <a:gd name="T5" fmla="*/ 3877027 h 7405687"/>
              <a:gd name="T6" fmla="*/ 5898240 60000 65536"/>
              <a:gd name="T7" fmla="*/ 17694720 60000 65536"/>
              <a:gd name="T8" fmla="*/ 0 60000 65536"/>
              <a:gd name="T9" fmla="*/ 1096628 w 7488238"/>
              <a:gd name="T10" fmla="*/ 1084537 h 7405687"/>
              <a:gd name="T11" fmla="*/ 6391610 w 7488238"/>
              <a:gd name="T12" fmla="*/ 6321150 h 7405687"/>
            </a:gdLst>
            <a:ahLst/>
            <a:cxnLst>
              <a:cxn ang="T6">
                <a:pos x="T0" y="T1"/>
              </a:cxn>
              <a:cxn ang="T7">
                <a:pos x="T2" y="T3"/>
              </a:cxn>
              <a:cxn ang="T8">
                <a:pos x="T4" y="T5"/>
              </a:cxn>
            </a:cxnLst>
            <a:rect l="T9" t="T10" r="T11" b="T12"/>
            <a:pathLst>
              <a:path w="7488238" h="7405687">
                <a:moveTo>
                  <a:pt x="4719999" y="7277699"/>
                </a:moveTo>
                <a:lnTo>
                  <a:pt x="4719998" y="7277698"/>
                </a:lnTo>
                <a:cubicBezTo>
                  <a:pt x="4401819" y="7362652"/>
                  <a:pt x="4073690" y="7405686"/>
                  <a:pt x="3744119" y="7405686"/>
                </a:cubicBezTo>
                <a:cubicBezTo>
                  <a:pt x="1676299" y="7405687"/>
                  <a:pt x="0" y="5747867"/>
                  <a:pt x="0" y="3702843"/>
                </a:cubicBezTo>
                <a:cubicBezTo>
                  <a:pt x="0" y="2365705"/>
                  <a:pt x="728935" y="1132434"/>
                  <a:pt x="1907041" y="476358"/>
                </a:cubicBezTo>
                <a:lnTo>
                  <a:pt x="4719999" y="7277699"/>
                </a:lnTo>
                <a:close/>
              </a:path>
            </a:pathLst>
          </a:custGeom>
          <a:gradFill rotWithShape="1">
            <a:gsLst>
              <a:gs pos="0">
                <a:srgbClr val="447194"/>
              </a:gs>
              <a:gs pos="20000">
                <a:srgbClr val="457092"/>
              </a:gs>
              <a:gs pos="100000">
                <a:srgbClr val="33546F"/>
              </a:gs>
            </a:gsLst>
            <a:lin ang="5400000"/>
          </a:gradFill>
          <a:ln w="9525" cap="flat" cmpd="sng">
            <a:solidFill>
              <a:srgbClr val="4D708C"/>
            </a:solidFill>
            <a:prstDash val="solid"/>
            <a:round/>
            <a:headEnd/>
            <a:tailEnd/>
          </a:ln>
          <a:effectLst>
            <a:outerShdw blurRad="63500" dist="23000" dir="5400000" rotWithShape="0">
              <a:srgbClr val="000000">
                <a:alpha val="34998"/>
              </a:srgbClr>
            </a:outerShdw>
          </a:effectLst>
        </p:spPr>
        <p:txBody>
          <a:bodyPr anchor="ctr"/>
          <a:lstStyle/>
          <a:p>
            <a:pPr eaLnBrk="1" hangingPunct="1">
              <a:defRPr/>
            </a:pPr>
            <a:endParaRPr lang="en-US"/>
          </a:p>
        </p:txBody>
      </p:sp>
      <p:cxnSp>
        <p:nvCxnSpPr>
          <p:cNvPr id="85" name="Straight Connector 84"/>
          <p:cNvCxnSpPr/>
          <p:nvPr/>
        </p:nvCxnSpPr>
        <p:spPr bwMode="auto">
          <a:xfrm flipH="1" flipV="1">
            <a:off x="4946515" y="1925639"/>
            <a:ext cx="3175" cy="3265487"/>
          </a:xfrm>
          <a:prstGeom prst="line">
            <a:avLst/>
          </a:prstGeom>
          <a:ln w="57150" cmpd="sng"/>
        </p:spPr>
        <p:style>
          <a:lnRef idx="1">
            <a:schemeClr val="dk1"/>
          </a:lnRef>
          <a:fillRef idx="0">
            <a:schemeClr val="dk1"/>
          </a:fillRef>
          <a:effectRef idx="0">
            <a:schemeClr val="dk1"/>
          </a:effectRef>
          <a:fontRef idx="minor">
            <a:schemeClr val="tx1"/>
          </a:fontRef>
        </p:style>
      </p:cxnSp>
      <p:cxnSp>
        <p:nvCxnSpPr>
          <p:cNvPr id="86" name="Straight Connector 85"/>
          <p:cNvCxnSpPr/>
          <p:nvPr/>
        </p:nvCxnSpPr>
        <p:spPr bwMode="auto">
          <a:xfrm flipH="1" flipV="1">
            <a:off x="2495415" y="2878139"/>
            <a:ext cx="2454275" cy="2312987"/>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bwMode="auto">
          <a:xfrm flipH="1" flipV="1">
            <a:off x="1657215" y="3970339"/>
            <a:ext cx="3292475" cy="1220787"/>
          </a:xfrm>
          <a:prstGeom prst="line">
            <a:avLst/>
          </a:prstGeom>
          <a:ln w="57150" cmpd="sng"/>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bwMode="auto">
          <a:xfrm flipH="1" flipV="1">
            <a:off x="3689215" y="2141539"/>
            <a:ext cx="1260475" cy="3049587"/>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bwMode="auto">
          <a:xfrm flipV="1">
            <a:off x="4949690" y="2116139"/>
            <a:ext cx="1216025" cy="3074987"/>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bwMode="auto">
          <a:xfrm flipV="1">
            <a:off x="4949690" y="3843339"/>
            <a:ext cx="3235325" cy="1347787"/>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bwMode="auto">
          <a:xfrm flipV="1">
            <a:off x="4949690" y="2763839"/>
            <a:ext cx="2346325" cy="2427287"/>
          </a:xfrm>
          <a:prstGeom prst="line">
            <a:avLst/>
          </a:prstGeom>
          <a:ln w="57150" cmpd="sng"/>
        </p:spPr>
        <p:style>
          <a:lnRef idx="1">
            <a:schemeClr val="dk1"/>
          </a:lnRef>
          <a:fillRef idx="0">
            <a:schemeClr val="dk1"/>
          </a:fillRef>
          <a:effectRef idx="0">
            <a:schemeClr val="dk1"/>
          </a:effectRef>
          <a:fontRef idx="minor">
            <a:schemeClr val="tx1"/>
          </a:fontRef>
        </p:style>
      </p:cxnSp>
      <p:sp>
        <p:nvSpPr>
          <p:cNvPr id="111629" name="TextBox 45056"/>
          <p:cNvSpPr txBox="1">
            <a:spLocks noChangeArrowheads="1"/>
          </p:cNvSpPr>
          <p:nvPr/>
        </p:nvSpPr>
        <p:spPr bwMode="auto">
          <a:xfrm rot="16791564">
            <a:off x="4407558" y="2910682"/>
            <a:ext cx="2001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FFFFFF"/>
                </a:solidFill>
                <a:latin typeface="Arial" panose="020B0604020202020204" pitchFamily="34" charset="0"/>
              </a:rPr>
              <a:t>Case Identification</a:t>
            </a:r>
          </a:p>
        </p:txBody>
      </p:sp>
      <p:sp>
        <p:nvSpPr>
          <p:cNvPr id="111630" name="TextBox 38"/>
          <p:cNvSpPr txBox="1">
            <a:spLocks noChangeArrowheads="1"/>
          </p:cNvSpPr>
          <p:nvPr/>
        </p:nvSpPr>
        <p:spPr bwMode="auto">
          <a:xfrm rot="18046315">
            <a:off x="4993345" y="3234531"/>
            <a:ext cx="2165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FFFFFF"/>
                </a:solidFill>
                <a:latin typeface="Arial" panose="020B0604020202020204" pitchFamily="34" charset="0"/>
              </a:rPr>
              <a:t>Standard Treatment</a:t>
            </a:r>
          </a:p>
        </p:txBody>
      </p:sp>
      <p:sp>
        <p:nvSpPr>
          <p:cNvPr id="111631" name="TextBox 40"/>
          <p:cNvSpPr txBox="1">
            <a:spLocks noChangeArrowheads="1"/>
          </p:cNvSpPr>
          <p:nvPr/>
        </p:nvSpPr>
        <p:spPr bwMode="auto">
          <a:xfrm rot="19490833">
            <a:off x="5629139" y="3810000"/>
            <a:ext cx="2278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FFFFFF"/>
                </a:solidFill>
                <a:latin typeface="Arial" panose="020B0604020202020204" pitchFamily="34" charset="0"/>
              </a:rPr>
              <a:t>Long-Term Treatment</a:t>
            </a:r>
          </a:p>
        </p:txBody>
      </p:sp>
      <p:sp>
        <p:nvSpPr>
          <p:cNvPr id="111632" name="TextBox 41"/>
          <p:cNvSpPr txBox="1">
            <a:spLocks noChangeArrowheads="1"/>
          </p:cNvSpPr>
          <p:nvPr/>
        </p:nvSpPr>
        <p:spPr bwMode="auto">
          <a:xfrm rot="20956663">
            <a:off x="5611676" y="4619625"/>
            <a:ext cx="309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FFFFFF"/>
                </a:solidFill>
                <a:latin typeface="Arial" panose="020B0604020202020204" pitchFamily="34" charset="0"/>
              </a:rPr>
              <a:t>After-care and Rehabilitation</a:t>
            </a:r>
          </a:p>
        </p:txBody>
      </p:sp>
      <p:sp>
        <p:nvSpPr>
          <p:cNvPr id="111633" name="TextBox 42"/>
          <p:cNvSpPr txBox="1">
            <a:spLocks noChangeArrowheads="1"/>
          </p:cNvSpPr>
          <p:nvPr/>
        </p:nvSpPr>
        <p:spPr bwMode="auto">
          <a:xfrm rot="4739366">
            <a:off x="3582058" y="3101182"/>
            <a:ext cx="2001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FFFFFF"/>
                </a:solidFill>
                <a:latin typeface="Arial" panose="020B0604020202020204" pitchFamily="34" charset="0"/>
              </a:rPr>
              <a:t>Indicated</a:t>
            </a:r>
          </a:p>
        </p:txBody>
      </p:sp>
      <p:sp>
        <p:nvSpPr>
          <p:cNvPr id="111634" name="TextBox 43"/>
          <p:cNvSpPr txBox="1">
            <a:spLocks noChangeArrowheads="1"/>
          </p:cNvSpPr>
          <p:nvPr/>
        </p:nvSpPr>
        <p:spPr bwMode="auto">
          <a:xfrm rot="3329658">
            <a:off x="2731158" y="3367882"/>
            <a:ext cx="2001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FFFFFF"/>
                </a:solidFill>
                <a:latin typeface="Arial" panose="020B0604020202020204" pitchFamily="34" charset="0"/>
              </a:rPr>
              <a:t>Selective</a:t>
            </a:r>
          </a:p>
        </p:txBody>
      </p:sp>
      <p:sp>
        <p:nvSpPr>
          <p:cNvPr id="111635" name="TextBox 44"/>
          <p:cNvSpPr txBox="1">
            <a:spLocks noChangeArrowheads="1"/>
          </p:cNvSpPr>
          <p:nvPr/>
        </p:nvSpPr>
        <p:spPr bwMode="auto">
          <a:xfrm rot="1954260">
            <a:off x="1993765" y="3914775"/>
            <a:ext cx="2003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FFFFFF"/>
                </a:solidFill>
                <a:latin typeface="Arial" panose="020B0604020202020204" pitchFamily="34" charset="0"/>
              </a:rPr>
              <a:t>Universal</a:t>
            </a:r>
          </a:p>
        </p:txBody>
      </p:sp>
      <p:sp>
        <p:nvSpPr>
          <p:cNvPr id="111636" name="TextBox 45"/>
          <p:cNvSpPr txBox="1">
            <a:spLocks noChangeArrowheads="1"/>
          </p:cNvSpPr>
          <p:nvPr/>
        </p:nvSpPr>
        <p:spPr bwMode="auto">
          <a:xfrm rot="486339">
            <a:off x="1498465" y="4765675"/>
            <a:ext cx="2003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FFFFFF"/>
                </a:solidFill>
                <a:latin typeface="Arial" panose="020B0604020202020204" pitchFamily="34" charset="0"/>
              </a:rPr>
              <a:t>Promotion</a:t>
            </a:r>
          </a:p>
        </p:txBody>
      </p:sp>
      <p:sp>
        <p:nvSpPr>
          <p:cNvPr id="100" name="Rectangle 99"/>
          <p:cNvSpPr/>
          <p:nvPr/>
        </p:nvSpPr>
        <p:spPr bwMode="auto">
          <a:xfrm rot="18973801">
            <a:off x="7349989" y="2528888"/>
            <a:ext cx="355600" cy="457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01" name="Rectangle 100"/>
          <p:cNvSpPr/>
          <p:nvPr/>
        </p:nvSpPr>
        <p:spPr bwMode="auto">
          <a:xfrm>
            <a:off x="8715239" y="5094288"/>
            <a:ext cx="355600" cy="457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02" name="Rectangle 101"/>
          <p:cNvSpPr/>
          <p:nvPr/>
        </p:nvSpPr>
        <p:spPr bwMode="auto">
          <a:xfrm>
            <a:off x="917439" y="5149850"/>
            <a:ext cx="355600" cy="457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03" name="Rectangle 102"/>
          <p:cNvSpPr/>
          <p:nvPr/>
        </p:nvSpPr>
        <p:spPr bwMode="auto">
          <a:xfrm rot="16200000">
            <a:off x="4829039" y="1627188"/>
            <a:ext cx="355600" cy="457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04" name="Rectangle 103"/>
          <p:cNvSpPr/>
          <p:nvPr/>
        </p:nvSpPr>
        <p:spPr bwMode="auto">
          <a:xfrm rot="1110338">
            <a:off x="1311139" y="3748088"/>
            <a:ext cx="355600" cy="457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cxnSp>
        <p:nvCxnSpPr>
          <p:cNvPr id="105" name="Straight Arrow Connector 45073"/>
          <p:cNvCxnSpPr/>
          <p:nvPr/>
        </p:nvCxnSpPr>
        <p:spPr bwMode="auto">
          <a:xfrm flipV="1">
            <a:off x="4702040" y="1862139"/>
            <a:ext cx="282575" cy="15875"/>
          </a:xfrm>
          <a:prstGeom prst="straightConnector1">
            <a:avLst/>
          </a:prstGeom>
          <a:ln w="28575"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bwMode="auto">
          <a:xfrm flipH="1" flipV="1">
            <a:off x="4984615" y="1862138"/>
            <a:ext cx="257175" cy="12700"/>
          </a:xfrm>
          <a:prstGeom prst="straightConnector1">
            <a:avLst/>
          </a:prstGeom>
          <a:ln w="28575"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bwMode="auto">
          <a:xfrm>
            <a:off x="7286489" y="2655889"/>
            <a:ext cx="171450" cy="123825"/>
          </a:xfrm>
          <a:prstGeom prst="straightConnector1">
            <a:avLst/>
          </a:prstGeom>
          <a:ln w="28575"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bwMode="auto">
          <a:xfrm flipH="1" flipV="1">
            <a:off x="7418252" y="2773363"/>
            <a:ext cx="206375" cy="184150"/>
          </a:xfrm>
          <a:prstGeom prst="straightConnector1">
            <a:avLst/>
          </a:prstGeom>
          <a:ln w="28575"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bwMode="auto">
          <a:xfrm>
            <a:off x="8642214" y="4981575"/>
            <a:ext cx="44450" cy="254000"/>
          </a:xfrm>
          <a:prstGeom prst="straightConnector1">
            <a:avLst/>
          </a:prstGeom>
          <a:ln w="28575"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bwMode="auto">
          <a:xfrm flipH="1">
            <a:off x="1231764" y="4970463"/>
            <a:ext cx="30162" cy="266700"/>
          </a:xfrm>
          <a:prstGeom prst="straightConnector1">
            <a:avLst/>
          </a:prstGeom>
          <a:ln w="28575"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bwMode="auto">
          <a:xfrm flipV="1">
            <a:off x="1477827" y="4011614"/>
            <a:ext cx="98425" cy="219075"/>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bwMode="auto">
          <a:xfrm flipH="1">
            <a:off x="1573077" y="3789364"/>
            <a:ext cx="130175" cy="231775"/>
          </a:xfrm>
          <a:prstGeom prst="straightConnector1">
            <a:avLst/>
          </a:prstGeom>
          <a:ln w="28575"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11650" name="TextBox 106"/>
          <p:cNvSpPr txBox="1">
            <a:spLocks noChangeArrowheads="1"/>
          </p:cNvSpPr>
          <p:nvPr/>
        </p:nvSpPr>
        <p:spPr bwMode="auto">
          <a:xfrm rot="19821255">
            <a:off x="1822315" y="1822451"/>
            <a:ext cx="1690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Prevention</a:t>
            </a:r>
          </a:p>
        </p:txBody>
      </p:sp>
      <p:sp>
        <p:nvSpPr>
          <p:cNvPr id="111651" name="TextBox 107"/>
          <p:cNvSpPr txBox="1">
            <a:spLocks noChangeArrowheads="1"/>
          </p:cNvSpPr>
          <p:nvPr/>
        </p:nvSpPr>
        <p:spPr bwMode="auto">
          <a:xfrm rot="17157678">
            <a:off x="57014" y="4271963"/>
            <a:ext cx="1690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latin typeface="Arial" panose="020B0604020202020204" pitchFamily="34" charset="0"/>
              </a:rPr>
              <a:t>Promotion</a:t>
            </a:r>
          </a:p>
        </p:txBody>
      </p:sp>
      <p:sp>
        <p:nvSpPr>
          <p:cNvPr id="111652" name="TextBox 108"/>
          <p:cNvSpPr txBox="1">
            <a:spLocks noChangeArrowheads="1"/>
          </p:cNvSpPr>
          <p:nvPr/>
        </p:nvSpPr>
        <p:spPr bwMode="auto">
          <a:xfrm rot="1253228">
            <a:off x="5941876" y="1619251"/>
            <a:ext cx="1690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latin typeface="Arial" panose="020B0604020202020204" pitchFamily="34" charset="0"/>
              </a:rPr>
              <a:t>Treatment</a:t>
            </a:r>
          </a:p>
        </p:txBody>
      </p:sp>
      <p:sp>
        <p:nvSpPr>
          <p:cNvPr id="111653" name="TextBox 109"/>
          <p:cNvSpPr txBox="1">
            <a:spLocks noChangeArrowheads="1"/>
          </p:cNvSpPr>
          <p:nvPr/>
        </p:nvSpPr>
        <p:spPr bwMode="auto">
          <a:xfrm rot="3700115">
            <a:off x="7705589" y="3535363"/>
            <a:ext cx="20193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latin typeface="Arial" panose="020B0604020202020204" pitchFamily="34" charset="0"/>
              </a:rPr>
              <a:t>Maintenance</a:t>
            </a:r>
          </a:p>
        </p:txBody>
      </p:sp>
      <p:cxnSp>
        <p:nvCxnSpPr>
          <p:cNvPr id="117" name="Straight Arrow Connector 116"/>
          <p:cNvCxnSpPr/>
          <p:nvPr/>
        </p:nvCxnSpPr>
        <p:spPr bwMode="auto">
          <a:xfrm>
            <a:off x="1247640" y="5229225"/>
            <a:ext cx="7386637" cy="0"/>
          </a:xfrm>
          <a:prstGeom prst="straightConnector1">
            <a:avLst/>
          </a:prstGeom>
          <a:ln w="28575" cmpd="sng">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1655" name="TextBox 112"/>
          <p:cNvSpPr txBox="1">
            <a:spLocks noChangeArrowheads="1"/>
          </p:cNvSpPr>
          <p:nvPr/>
        </p:nvSpPr>
        <p:spPr bwMode="auto">
          <a:xfrm>
            <a:off x="4197214" y="5400676"/>
            <a:ext cx="1619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latin typeface="Arial" panose="020B0604020202020204" pitchFamily="34" charset="0"/>
              </a:rPr>
              <a:t>Promotion</a:t>
            </a:r>
          </a:p>
        </p:txBody>
      </p:sp>
      <p:sp>
        <p:nvSpPr>
          <p:cNvPr id="11165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5FF18A1-EC02-452A-B3A5-56BA82B9F7D7}" type="slidenum">
              <a:rPr lang="en-US" altLang="en-US" sz="1200">
                <a:solidFill>
                  <a:srgbClr val="898989"/>
                </a:solidFill>
                <a:latin typeface="Arial" panose="020B0604020202020204" pitchFamily="34" charset="0"/>
              </a:rPr>
              <a:pPr>
                <a:spcBef>
                  <a:spcPct val="0"/>
                </a:spcBef>
                <a:buFontTx/>
                <a:buNone/>
              </a:pPr>
              <a:t>25</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2666893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1725614" y="6478588"/>
            <a:ext cx="75644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spcBef>
                <a:spcPct val="0"/>
              </a:spcBef>
            </a:pPr>
            <a:endParaRPr lang="en-US" altLang="en-US" sz="1100">
              <a:solidFill>
                <a:srgbClr val="000000"/>
              </a:solidFill>
            </a:endParaRPr>
          </a:p>
        </p:txBody>
      </p:sp>
      <p:sp>
        <p:nvSpPr>
          <p:cNvPr id="17412" name="Rectangle 4"/>
          <p:cNvSpPr>
            <a:spLocks noChangeArrowheads="1"/>
          </p:cNvSpPr>
          <p:nvPr/>
        </p:nvSpPr>
        <p:spPr bwMode="auto">
          <a:xfrm>
            <a:off x="9486900" y="6464300"/>
            <a:ext cx="6858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r">
              <a:spcBef>
                <a:spcPct val="0"/>
              </a:spcBef>
            </a:pPr>
            <a:endParaRPr lang="en-US" altLang="en-US" sz="1100" b="1">
              <a:solidFill>
                <a:srgbClr val="000000"/>
              </a:solidFill>
            </a:endParaRPr>
          </a:p>
        </p:txBody>
      </p:sp>
    </p:spTree>
    <p:extLst>
      <p:ext uri="{BB962C8B-B14F-4D97-AF65-F5344CB8AC3E}">
        <p14:creationId xmlns:p14="http://schemas.microsoft.com/office/powerpoint/2010/main" val="77273972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1473700" y="381794"/>
            <a:ext cx="8077200" cy="608012"/>
          </a:xfrm>
        </p:spPr>
        <p:txBody>
          <a:bodyPr>
            <a:normAutofit fontScale="90000"/>
          </a:bodyPr>
          <a:lstStyle/>
          <a:p>
            <a:pPr eaLnBrk="1" hangingPunct="1"/>
            <a:r>
              <a:rPr lang="en-US" altLang="en-US" sz="3600" dirty="0">
                <a:solidFill>
                  <a:schemeClr val="tx1"/>
                </a:solidFill>
              </a:rPr>
              <a:t>We can make change in two ways</a:t>
            </a:r>
            <a:r>
              <a:rPr lang="en-US" altLang="en-US" dirty="0">
                <a:solidFill>
                  <a:schemeClr val="tx1"/>
                </a:solidFill>
              </a:rPr>
              <a:t>:</a:t>
            </a:r>
          </a:p>
        </p:txBody>
      </p:sp>
      <p:sp>
        <p:nvSpPr>
          <p:cNvPr id="7171" name="Oval 3"/>
          <p:cNvSpPr>
            <a:spLocks noChangeArrowheads="1"/>
          </p:cNvSpPr>
          <p:nvPr/>
        </p:nvSpPr>
        <p:spPr bwMode="auto">
          <a:xfrm>
            <a:off x="1222329" y="1295400"/>
            <a:ext cx="8153400" cy="5105400"/>
          </a:xfrm>
          <a:prstGeom prst="ellipse">
            <a:avLst/>
          </a:prstGeom>
          <a:noFill/>
          <a:ln w="50800" cap="sq">
            <a:solidFill>
              <a:schemeClr val="tx1"/>
            </a:solidFill>
            <a:round/>
            <a:headEnd type="none" w="sm" len="sm"/>
            <a:tailEnd type="none" w="sm" len="sm"/>
          </a:ln>
        </p:spPr>
        <p:txBody>
          <a:bodyPr wrap="none" anchor="ct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7172" name="Oval 4"/>
          <p:cNvSpPr>
            <a:spLocks noChangeArrowheads="1"/>
          </p:cNvSpPr>
          <p:nvPr/>
        </p:nvSpPr>
        <p:spPr bwMode="auto">
          <a:xfrm>
            <a:off x="3533501" y="2667000"/>
            <a:ext cx="3429000" cy="2362200"/>
          </a:xfrm>
          <a:prstGeom prst="ellipse">
            <a:avLst/>
          </a:prstGeom>
          <a:noFill/>
          <a:ln w="50800" cap="sq">
            <a:solidFill>
              <a:schemeClr val="tx1"/>
            </a:solidFill>
            <a:round/>
            <a:headEnd type="none" w="sm" len="sm"/>
            <a:tailEnd type="none" w="sm" len="sm"/>
          </a:ln>
        </p:spPr>
        <p:txBody>
          <a:bodyPr wrap="none" anchor="ct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7173" name="WordArt 5"/>
          <p:cNvSpPr>
            <a:spLocks noChangeArrowheads="1" noChangeShapeType="1" noTextEdit="1"/>
          </p:cNvSpPr>
          <p:nvPr/>
        </p:nvSpPr>
        <p:spPr bwMode="auto">
          <a:xfrm>
            <a:off x="4066902" y="3200400"/>
            <a:ext cx="2333625" cy="2209800"/>
          </a:xfrm>
          <a:prstGeom prst="rect">
            <a:avLst/>
          </a:prstGeom>
        </p:spPr>
        <p:txBody>
          <a:bodyPr spcFirstLastPara="1" wrap="none" fromWordArt="1">
            <a:prstTxWarp prst="textArchUp">
              <a:avLst>
                <a:gd name="adj" fmla="val 11613532"/>
              </a:avLst>
            </a:prstTxWarp>
          </a:bodyPr>
          <a:lstStyle/>
          <a:p>
            <a:r>
              <a:rPr lang="en-US" sz="3600" kern="10" dirty="0">
                <a:ln w="9525" cap="sq">
                  <a:solidFill>
                    <a:schemeClr val="accent2"/>
                  </a:solidFill>
                  <a:round/>
                  <a:headEnd type="none" w="sm" len="sm"/>
                  <a:tailEnd type="none" w="sm" len="sm"/>
                </a:ln>
                <a:latin typeface="Arial Black" panose="020B0A04020102020204" pitchFamily="34" charset="0"/>
              </a:rPr>
              <a:t>INSIDE THE PERSON</a:t>
            </a:r>
          </a:p>
        </p:txBody>
      </p:sp>
      <p:sp>
        <p:nvSpPr>
          <p:cNvPr id="407558" name="WordArt 6"/>
          <p:cNvSpPr>
            <a:spLocks noChangeArrowheads="1" noChangeShapeType="1" noTextEdit="1"/>
          </p:cNvSpPr>
          <p:nvPr/>
        </p:nvSpPr>
        <p:spPr bwMode="auto">
          <a:xfrm>
            <a:off x="2542902" y="2057400"/>
            <a:ext cx="5305425" cy="2895600"/>
          </a:xfrm>
          <a:prstGeom prst="rect">
            <a:avLst/>
          </a:prstGeom>
        </p:spPr>
        <p:txBody>
          <a:bodyPr spcFirstLastPara="1" wrap="none" fromWordArt="1">
            <a:prstTxWarp prst="textArchUp">
              <a:avLst>
                <a:gd name="adj" fmla="val 11274796"/>
              </a:avLst>
            </a:prstTxWarp>
          </a:bodyPr>
          <a:lstStyle/>
          <a:p>
            <a:r>
              <a:rPr lang="en-US" sz="3600" kern="10" dirty="0">
                <a:ln w="9525" cap="sq">
                  <a:solidFill>
                    <a:schemeClr val="accent2"/>
                  </a:solidFill>
                  <a:round/>
                  <a:headEnd type="none" w="sm" len="sm"/>
                  <a:tailEnd type="none" w="sm" len="sm"/>
                </a:ln>
                <a:latin typeface="Arial Black" panose="020B0A04020102020204" pitchFamily="34" charset="0"/>
              </a:rPr>
              <a:t>AROUND THE PERSON</a:t>
            </a:r>
          </a:p>
        </p:txBody>
      </p:sp>
    </p:spTree>
    <p:extLst>
      <p:ext uri="{BB962C8B-B14F-4D97-AF65-F5344CB8AC3E}">
        <p14:creationId xmlns:p14="http://schemas.microsoft.com/office/powerpoint/2010/main" val="22121751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07558"/>
                                        </p:tgtEl>
                                        <p:attrNameLst>
                                          <p:attrName>style.visibility</p:attrName>
                                        </p:attrNameLst>
                                      </p:cBhvr>
                                      <p:to>
                                        <p:strVal val="visible"/>
                                      </p:to>
                                    </p:set>
                                    <p:animEffect transition="in" filter="checkerboard(across)">
                                      <p:cBhvr>
                                        <p:cTn id="7" dur="500"/>
                                        <p:tgtEl>
                                          <p:spTgt spid="407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95398" y="339634"/>
            <a:ext cx="7772400" cy="814680"/>
          </a:xfrm>
        </p:spPr>
        <p:txBody>
          <a:bodyPr/>
          <a:lstStyle/>
          <a:p>
            <a:pPr algn="l"/>
            <a:r>
              <a:rPr lang="en-US" sz="4800" dirty="0">
                <a:solidFill>
                  <a:schemeClr val="bg2">
                    <a:lumMod val="10000"/>
                  </a:schemeClr>
                </a:solidFill>
              </a:rPr>
              <a:t>“The Tolstoy Principle” </a:t>
            </a:r>
          </a:p>
        </p:txBody>
      </p:sp>
      <p:sp>
        <p:nvSpPr>
          <p:cNvPr id="4" name="Subtitle 3"/>
          <p:cNvSpPr>
            <a:spLocks noGrp="1"/>
          </p:cNvSpPr>
          <p:nvPr>
            <p:ph type="subTitle" idx="1"/>
          </p:nvPr>
        </p:nvSpPr>
        <p:spPr>
          <a:xfrm>
            <a:off x="1981198" y="2277720"/>
            <a:ext cx="6400799" cy="2667000"/>
          </a:xfrm>
        </p:spPr>
        <p:txBody>
          <a:bodyPr/>
          <a:lstStyle/>
          <a:p>
            <a:pPr lvl="0" algn="l"/>
            <a:r>
              <a:rPr lang="en-US" sz="4000" i="1" dirty="0">
                <a:solidFill>
                  <a:schemeClr val="bg2">
                    <a:lumMod val="10000"/>
                  </a:schemeClr>
                </a:solidFill>
              </a:rPr>
              <a:t> Coalitions can fail for thousands of reasons but they all succeed for the same few.</a:t>
            </a:r>
          </a:p>
        </p:txBody>
      </p:sp>
    </p:spTree>
    <p:extLst>
      <p:ext uri="{BB962C8B-B14F-4D97-AF65-F5344CB8AC3E}">
        <p14:creationId xmlns:p14="http://schemas.microsoft.com/office/powerpoint/2010/main" val="1887417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p:cNvSpPr>
          <p:nvPr>
            <p:ph type="title"/>
          </p:nvPr>
        </p:nvSpPr>
        <p:spPr>
          <a:xfrm>
            <a:off x="1524000" y="274638"/>
            <a:ext cx="9144000" cy="1020762"/>
          </a:xfrm>
        </p:spPr>
        <p:txBody>
          <a:bodyPr/>
          <a:lstStyle/>
          <a:p>
            <a:pPr eaLnBrk="1" hangingPunct="1"/>
            <a:r>
              <a:rPr lang="en-US" altLang="en-US" sz="3600" dirty="0">
                <a:solidFill>
                  <a:schemeClr val="bg2">
                    <a:lumMod val="10000"/>
                  </a:schemeClr>
                </a:solidFill>
                <a:ea typeface="ＭＳ Ｐゴシック" panose="020B0600070205080204" pitchFamily="34" charset="-128"/>
              </a:rPr>
              <a:t>The Frog or the Pond?</a:t>
            </a:r>
          </a:p>
        </p:txBody>
      </p:sp>
      <p:sp>
        <p:nvSpPr>
          <p:cNvPr id="112643"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902CD5E-9B97-4326-AEBF-B502C59CF0A1}" type="slidenum">
              <a:rPr lang="en-US" altLang="en-US" sz="1200">
                <a:solidFill>
                  <a:srgbClr val="898989"/>
                </a:solidFill>
                <a:latin typeface="Arial" panose="020B0604020202020204" pitchFamily="34" charset="0"/>
              </a:rPr>
              <a:pPr>
                <a:spcBef>
                  <a:spcPct val="0"/>
                </a:spcBef>
                <a:buFontTx/>
                <a:buNone/>
              </a:pPr>
              <a:t>29</a:t>
            </a:fld>
            <a:endParaRPr lang="en-US" altLang="en-US" sz="1200">
              <a:solidFill>
                <a:srgbClr val="898989"/>
              </a:solidFill>
              <a:latin typeface="Arial" panose="020B0604020202020204" pitchFamily="34" charset="0"/>
            </a:endParaRPr>
          </a:p>
        </p:txBody>
      </p:sp>
      <p:pic>
        <p:nvPicPr>
          <p:cNvPr id="5" name="Picture 4"/>
          <p:cNvPicPr/>
          <p:nvPr/>
        </p:nvPicPr>
        <p:blipFill>
          <a:blip r:embed="rId3"/>
          <a:srcRect/>
          <a:stretch>
            <a:fillRect/>
          </a:stretch>
        </p:blipFill>
        <p:spPr bwMode="auto">
          <a:xfrm>
            <a:off x="1328057" y="1112520"/>
            <a:ext cx="8390709" cy="5458097"/>
          </a:xfrm>
          <a:prstGeom prst="rect">
            <a:avLst/>
          </a:prstGeom>
          <a:noFill/>
          <a:ln w="76200" cmpd="sng">
            <a:solidFill>
              <a:schemeClr val="accent3">
                <a:lumMod val="75000"/>
              </a:schemeClr>
            </a:solidFill>
          </a:ln>
        </p:spPr>
      </p:pic>
    </p:spTree>
    <p:extLst>
      <p:ext uri="{BB962C8B-B14F-4D97-AF65-F5344CB8AC3E}">
        <p14:creationId xmlns:p14="http://schemas.microsoft.com/office/powerpoint/2010/main" val="2916444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Pladsholder til indhold 17"/>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a:t>Multi-scale psychological assessment that identifies various personalities styles to facilitate deeper communication, understanding, and self discovery</a:t>
            </a:r>
            <a:endParaRPr lang="en-US" sz="2400" i="1" dirty="0">
              <a:latin typeface="Arial" charset="0"/>
              <a:ea typeface="ＭＳ Ｐゴシック" charset="-128"/>
            </a:endParaRPr>
          </a:p>
        </p:txBody>
      </p:sp>
      <p:sp>
        <p:nvSpPr>
          <p:cNvPr id="27653" name="Titel 16"/>
          <p:cNvSpPr>
            <a:spLocks noGrp="1"/>
          </p:cNvSpPr>
          <p:nvPr>
            <p:ph type="title"/>
          </p:nvPr>
        </p:nvSpPr>
        <p:spPr bwMode="auto">
          <a:xfrm>
            <a:off x="1524000" y="0"/>
            <a:ext cx="7262776" cy="72104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solidFill>
                  <a:schemeClr val="bg2">
                    <a:lumMod val="10000"/>
                  </a:schemeClr>
                </a:solidFill>
                <a:latin typeface="+mj-lt"/>
                <a:ea typeface="ＭＳ Ｐゴシック" charset="-128"/>
              </a:rPr>
              <a:t>Personal Inventory Assessment</a:t>
            </a:r>
          </a:p>
        </p:txBody>
      </p:sp>
    </p:spTree>
    <p:extLst>
      <p:ext uri="{BB962C8B-B14F-4D97-AF65-F5344CB8AC3E}">
        <p14:creationId xmlns:p14="http://schemas.microsoft.com/office/powerpoint/2010/main" val="35384534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4" name="WordArt 2"/>
          <p:cNvSpPr>
            <a:spLocks noChangeArrowheads="1" noChangeShapeType="1" noTextEdit="1"/>
          </p:cNvSpPr>
          <p:nvPr/>
        </p:nvSpPr>
        <p:spPr bwMode="auto">
          <a:xfrm>
            <a:off x="457201" y="609600"/>
            <a:ext cx="9677400" cy="1524000"/>
          </a:xfrm>
          <a:prstGeom prst="rect">
            <a:avLst/>
          </a:prstGeom>
        </p:spPr>
        <p:txBody>
          <a:bodyPr wrap="none" fromWordArt="1">
            <a:prstTxWarp prst="textPlain">
              <a:avLst>
                <a:gd name="adj" fmla="val 50000"/>
              </a:avLst>
            </a:prstTxWarp>
          </a:bodyPr>
          <a:lstStyle/>
          <a:p>
            <a:pPr algn="ctr"/>
            <a:r>
              <a:rPr lang="en-US" sz="3600" kern="10" dirty="0" smtClean="0">
                <a:ln w="31750" cap="sq">
                  <a:solidFill>
                    <a:srgbClr val="0000FF"/>
                  </a:solidFill>
                  <a:round/>
                  <a:headEnd type="none" w="sm" len="sm"/>
                  <a:tailEnd type="none" w="sm" len="sm"/>
                </a:ln>
                <a:latin typeface="Calibri" panose="020F0502020204030204" pitchFamily="34" charset="0"/>
                <a:cs typeface="Calibri" panose="020F0502020204030204" pitchFamily="34" charset="0"/>
              </a:rPr>
              <a:t>Our kids don't have a drug problem...</a:t>
            </a:r>
            <a:endParaRPr lang="en-US" sz="3600" kern="10" dirty="0">
              <a:ln w="31750" cap="sq">
                <a:solidFill>
                  <a:srgbClr val="0000FF"/>
                </a:solidFill>
                <a:round/>
                <a:headEnd type="none" w="sm" len="sm"/>
                <a:tailEnd type="none" w="sm" len="sm"/>
              </a:ln>
              <a:latin typeface="Calibri" panose="020F0502020204030204" pitchFamily="34" charset="0"/>
              <a:cs typeface="Calibri" panose="020F0502020204030204" pitchFamily="34" charset="0"/>
            </a:endParaRPr>
          </a:p>
        </p:txBody>
      </p:sp>
      <p:sp>
        <p:nvSpPr>
          <p:cNvPr id="320515" name="Text Box 3"/>
          <p:cNvSpPr txBox="1">
            <a:spLocks noChangeArrowheads="1"/>
          </p:cNvSpPr>
          <p:nvPr/>
        </p:nvSpPr>
        <p:spPr bwMode="auto">
          <a:xfrm rot="20755757">
            <a:off x="992777" y="3724682"/>
            <a:ext cx="8534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en-US" sz="5400" dirty="0">
                <a:solidFill>
                  <a:srgbClr val="FF0000"/>
                </a:solidFill>
                <a:latin typeface="Stencil" panose="040409050D0802020404" pitchFamily="82" charset="0"/>
              </a:rPr>
              <a:t>OUR </a:t>
            </a:r>
            <a:r>
              <a:rPr lang="en-US" altLang="en-US" sz="5400" u="sng" dirty="0">
                <a:solidFill>
                  <a:srgbClr val="FF0000"/>
                </a:solidFill>
                <a:latin typeface="Stencil" panose="040409050D0802020404" pitchFamily="82" charset="0"/>
              </a:rPr>
              <a:t>COMMUNITIES</a:t>
            </a:r>
            <a:r>
              <a:rPr lang="en-US" altLang="en-US" sz="5400" dirty="0">
                <a:solidFill>
                  <a:srgbClr val="FF0000"/>
                </a:solidFill>
                <a:latin typeface="Stencil" panose="040409050D0802020404" pitchFamily="82" charset="0"/>
              </a:rPr>
              <a:t> HAVE A DRUG PROBLEM!!</a:t>
            </a:r>
            <a:endParaRPr lang="en-US" altLang="en-US" sz="5400" b="1" i="1" dirty="0">
              <a:solidFill>
                <a:srgbClr val="FF0000"/>
              </a:solidFill>
              <a:latin typeface="AvantGarde" pitchFamily="34" charset="0"/>
            </a:endParaRPr>
          </a:p>
        </p:txBody>
      </p:sp>
    </p:spTree>
    <p:extLst>
      <p:ext uri="{BB962C8B-B14F-4D97-AF65-F5344CB8AC3E}">
        <p14:creationId xmlns:p14="http://schemas.microsoft.com/office/powerpoint/2010/main" val="3638228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dissolve">
                                      <p:cBhvr>
                                        <p:cTn id="7" dur="500"/>
                                        <p:tgtEl>
                                          <p:spTgt spid="320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20515"/>
                                        </p:tgtEl>
                                        <p:attrNameLst>
                                          <p:attrName>style.visibility</p:attrName>
                                        </p:attrNameLst>
                                      </p:cBhvr>
                                      <p:to>
                                        <p:strVal val="visible"/>
                                      </p:to>
                                    </p:set>
                                    <p:anim calcmode="lin" valueType="num">
                                      <p:cBhvr>
                                        <p:cTn id="12" dur="500" fill="hold"/>
                                        <p:tgtEl>
                                          <p:spTgt spid="320515"/>
                                        </p:tgtEl>
                                        <p:attrNameLst>
                                          <p:attrName>ppt_w</p:attrName>
                                        </p:attrNameLst>
                                      </p:cBhvr>
                                      <p:tavLst>
                                        <p:tav tm="0">
                                          <p:val>
                                            <p:fltVal val="0"/>
                                          </p:val>
                                        </p:tav>
                                        <p:tav tm="100000">
                                          <p:val>
                                            <p:strVal val="#ppt_w"/>
                                          </p:val>
                                        </p:tav>
                                      </p:tavLst>
                                    </p:anim>
                                    <p:anim calcmode="lin" valueType="num">
                                      <p:cBhvr>
                                        <p:cTn id="13" dur="500" fill="hold"/>
                                        <p:tgtEl>
                                          <p:spTgt spid="320515"/>
                                        </p:tgtEl>
                                        <p:attrNameLst>
                                          <p:attrName>ppt_h</p:attrName>
                                        </p:attrNameLst>
                                      </p:cBhvr>
                                      <p:tavLst>
                                        <p:tav tm="0">
                                          <p:val>
                                            <p:fltVal val="0"/>
                                          </p:val>
                                        </p:tav>
                                        <p:tav tm="100000">
                                          <p:val>
                                            <p:strVal val="#ppt_h"/>
                                          </p:val>
                                        </p:tav>
                                      </p:tavLst>
                                    </p:anim>
                                    <p:animEffect transition="in" filter="fade">
                                      <p:cBhvr>
                                        <p:cTn id="14" dur="500"/>
                                        <p:tgtEl>
                                          <p:spTgt spid="320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a:spLocks noChangeArrowheads="1"/>
          </p:cNvSpPr>
          <p:nvPr/>
        </p:nvSpPr>
        <p:spPr bwMode="auto">
          <a:xfrm rot="20157909">
            <a:off x="1704976" y="3068638"/>
            <a:ext cx="8924925" cy="1733550"/>
          </a:xfrm>
          <a:prstGeom prst="rightArrow">
            <a:avLst>
              <a:gd name="adj1" fmla="val 50000"/>
              <a:gd name="adj2" fmla="val 50006"/>
            </a:avLst>
          </a:prstGeom>
          <a:gradFill rotWithShape="1">
            <a:gsLst>
              <a:gs pos="0">
                <a:srgbClr val="64578A"/>
              </a:gs>
              <a:gs pos="20000">
                <a:srgbClr val="645788"/>
              </a:gs>
              <a:gs pos="100000">
                <a:srgbClr val="4A4167"/>
              </a:gs>
            </a:gsLst>
            <a:lin ang="5400000"/>
          </a:gradFill>
          <a:ln w="9525">
            <a:solidFill>
              <a:srgbClr val="675D85"/>
            </a:solidFill>
            <a:prstDash val="sysDash"/>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chemeClr val="lt1"/>
              </a:solidFill>
            </a:endParaRPr>
          </a:p>
        </p:txBody>
      </p:sp>
      <p:sp>
        <p:nvSpPr>
          <p:cNvPr id="113667" name="Rectangle 2"/>
          <p:cNvSpPr>
            <a:spLocks noGrp="1"/>
          </p:cNvSpPr>
          <p:nvPr>
            <p:ph type="title"/>
          </p:nvPr>
        </p:nvSpPr>
        <p:spPr>
          <a:xfrm>
            <a:off x="1524000" y="274638"/>
            <a:ext cx="9144000" cy="1020762"/>
          </a:xfrm>
        </p:spPr>
        <p:txBody>
          <a:bodyPr/>
          <a:lstStyle/>
          <a:p>
            <a:pPr eaLnBrk="1" hangingPunct="1"/>
            <a:r>
              <a:rPr lang="en-US" altLang="en-US" sz="3600" dirty="0">
                <a:solidFill>
                  <a:schemeClr val="bg2">
                    <a:lumMod val="10000"/>
                  </a:schemeClr>
                </a:solidFill>
                <a:ea typeface="ＭＳ Ｐゴシック" panose="020B0600070205080204" pitchFamily="34" charset="-128"/>
              </a:rPr>
              <a:t>Risk Factor</a:t>
            </a:r>
          </a:p>
        </p:txBody>
      </p:sp>
      <p:sp>
        <p:nvSpPr>
          <p:cNvPr id="58374" name="Rectangle 3"/>
          <p:cNvSpPr>
            <a:spLocks noGrp="1"/>
          </p:cNvSpPr>
          <p:nvPr>
            <p:ph idx="1"/>
          </p:nvPr>
        </p:nvSpPr>
        <p:spPr>
          <a:xfrm>
            <a:off x="2899954" y="2442754"/>
            <a:ext cx="6093460" cy="3096578"/>
          </a:xfrm>
          <a:solidFill>
            <a:schemeClr val="accent4">
              <a:lumMod val="20000"/>
              <a:lumOff val="80000"/>
            </a:schemeClr>
          </a:solidFill>
          <a:ln>
            <a:solidFill>
              <a:schemeClr val="accent4">
                <a:lumMod val="75000"/>
              </a:schemeClr>
            </a:solidFill>
          </a:ln>
        </p:spPr>
        <p:txBody>
          <a:bodyPr rtlCol="0" anchor="ctr">
            <a:normAutofit lnSpcReduction="10000"/>
          </a:bodyPr>
          <a:lstStyle/>
          <a:p>
            <a:pPr algn="ctr">
              <a:buNone/>
              <a:defRPr/>
            </a:pPr>
            <a:r>
              <a:rPr lang="en-US" sz="2800" dirty="0">
                <a:solidFill>
                  <a:srgbClr val="0D0D0D"/>
                </a:solidFill>
                <a:latin typeface="Helvetica" charset="0"/>
                <a:ea typeface="Helvetica" charset="0"/>
                <a:cs typeface="Helvetica" charset="0"/>
              </a:rPr>
              <a:t>A characteristic at the </a:t>
            </a:r>
          </a:p>
          <a:p>
            <a:pPr algn="ctr">
              <a:buNone/>
              <a:defRPr/>
            </a:pPr>
            <a:r>
              <a:rPr lang="en-US" sz="2800" dirty="0">
                <a:solidFill>
                  <a:srgbClr val="0D0D0D"/>
                </a:solidFill>
                <a:latin typeface="Helvetica" charset="0"/>
                <a:ea typeface="Helvetica" charset="0"/>
                <a:cs typeface="Helvetica" charset="0"/>
              </a:rPr>
              <a:t>biological, psychological, family, community, or cultural level </a:t>
            </a:r>
          </a:p>
          <a:p>
            <a:pPr algn="ctr">
              <a:buNone/>
              <a:defRPr/>
            </a:pPr>
            <a:r>
              <a:rPr lang="en-US" sz="2800" dirty="0">
                <a:solidFill>
                  <a:srgbClr val="0D0D0D"/>
                </a:solidFill>
                <a:latin typeface="Helvetica" charset="0"/>
                <a:ea typeface="Helvetica" charset="0"/>
                <a:cs typeface="Helvetica" charset="0"/>
              </a:rPr>
              <a:t>that precedes and is associated with </a:t>
            </a:r>
          </a:p>
          <a:p>
            <a:pPr algn="ctr">
              <a:buNone/>
              <a:defRPr/>
            </a:pPr>
            <a:r>
              <a:rPr lang="en-US" sz="2800" dirty="0">
                <a:solidFill>
                  <a:srgbClr val="0D0D0D"/>
                </a:solidFill>
                <a:latin typeface="Helvetica" charset="0"/>
                <a:ea typeface="Helvetica" charset="0"/>
                <a:cs typeface="Helvetica" charset="0"/>
              </a:rPr>
              <a:t>a </a:t>
            </a:r>
            <a:r>
              <a:rPr lang="en-US" sz="2800" u="sng" dirty="0">
                <a:solidFill>
                  <a:srgbClr val="0D0D0D"/>
                </a:solidFill>
                <a:latin typeface="Helvetica" charset="0"/>
                <a:ea typeface="Helvetica" charset="0"/>
                <a:cs typeface="Helvetica" charset="0"/>
              </a:rPr>
              <a:t>higher likelihood </a:t>
            </a:r>
            <a:r>
              <a:rPr lang="en-US" sz="2800" dirty="0">
                <a:solidFill>
                  <a:srgbClr val="0D0D0D"/>
                </a:solidFill>
                <a:latin typeface="Helvetica" charset="0"/>
                <a:ea typeface="Helvetica" charset="0"/>
                <a:cs typeface="Helvetica" charset="0"/>
              </a:rPr>
              <a:t>of </a:t>
            </a:r>
          </a:p>
          <a:p>
            <a:pPr algn="ctr">
              <a:buNone/>
              <a:defRPr/>
            </a:pPr>
            <a:r>
              <a:rPr lang="en-US" sz="2800" dirty="0">
                <a:solidFill>
                  <a:srgbClr val="0D0D0D"/>
                </a:solidFill>
                <a:latin typeface="Helvetica" charset="0"/>
                <a:ea typeface="Helvetica" charset="0"/>
                <a:cs typeface="Helvetica" charset="0"/>
              </a:rPr>
              <a:t>problem outcomes</a:t>
            </a:r>
          </a:p>
        </p:txBody>
      </p:sp>
      <p:sp>
        <p:nvSpPr>
          <p:cNvPr id="113669"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C46A54D-97C8-4762-A5D5-7761B0254361}" type="slidenum">
              <a:rPr lang="en-US" altLang="en-US" sz="1200">
                <a:solidFill>
                  <a:srgbClr val="898989"/>
                </a:solidFill>
                <a:latin typeface="Arial" panose="020B0604020202020204" pitchFamily="34" charset="0"/>
              </a:rPr>
              <a:pPr>
                <a:spcBef>
                  <a:spcPct val="0"/>
                </a:spcBef>
                <a:buFontTx/>
                <a:buNone/>
              </a:pPr>
              <a:t>31</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1412780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a:spLocks noChangeArrowheads="1"/>
          </p:cNvSpPr>
          <p:nvPr/>
        </p:nvSpPr>
        <p:spPr bwMode="auto">
          <a:xfrm rot="1434039">
            <a:off x="1182891" y="2662101"/>
            <a:ext cx="8861425" cy="1914525"/>
          </a:xfrm>
          <a:prstGeom prst="rightArrow">
            <a:avLst>
              <a:gd name="adj1" fmla="val 50000"/>
              <a:gd name="adj2" fmla="val 49992"/>
            </a:avLst>
          </a:prstGeom>
          <a:gradFill rotWithShape="1">
            <a:gsLst>
              <a:gs pos="0">
                <a:srgbClr val="64578A"/>
              </a:gs>
              <a:gs pos="20000">
                <a:srgbClr val="645788"/>
              </a:gs>
              <a:gs pos="100000">
                <a:srgbClr val="4A4167"/>
              </a:gs>
            </a:gsLst>
            <a:lin ang="5400000"/>
          </a:gradFill>
          <a:ln w="9525">
            <a:solidFill>
              <a:srgbClr val="675D85"/>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chemeClr val="lt1"/>
              </a:solidFill>
            </a:endParaRPr>
          </a:p>
        </p:txBody>
      </p:sp>
      <p:sp>
        <p:nvSpPr>
          <p:cNvPr id="114691" name="Rectangle 2"/>
          <p:cNvSpPr>
            <a:spLocks noGrp="1"/>
          </p:cNvSpPr>
          <p:nvPr>
            <p:ph type="title"/>
          </p:nvPr>
        </p:nvSpPr>
        <p:spPr>
          <a:xfrm>
            <a:off x="1524000" y="274638"/>
            <a:ext cx="9144000" cy="1020762"/>
          </a:xfrm>
        </p:spPr>
        <p:txBody>
          <a:bodyPr/>
          <a:lstStyle/>
          <a:p>
            <a:pPr eaLnBrk="1" hangingPunct="1"/>
            <a:r>
              <a:rPr lang="en-US" altLang="en-US" sz="3600" dirty="0">
                <a:solidFill>
                  <a:schemeClr val="bg2">
                    <a:lumMod val="10000"/>
                  </a:schemeClr>
                </a:solidFill>
                <a:ea typeface="ＭＳ Ｐゴシック" panose="020B0600070205080204" pitchFamily="34" charset="-128"/>
              </a:rPr>
              <a:t>Protective Factor</a:t>
            </a:r>
          </a:p>
        </p:txBody>
      </p:sp>
      <p:sp>
        <p:nvSpPr>
          <p:cNvPr id="60422" name="Rectangle 3"/>
          <p:cNvSpPr>
            <a:spLocks noGrp="1"/>
          </p:cNvSpPr>
          <p:nvPr>
            <p:ph idx="1"/>
          </p:nvPr>
        </p:nvSpPr>
        <p:spPr>
          <a:xfrm>
            <a:off x="2416630" y="2155826"/>
            <a:ext cx="5766934" cy="3228975"/>
          </a:xfrm>
          <a:solidFill>
            <a:schemeClr val="accent4">
              <a:lumMod val="20000"/>
              <a:lumOff val="80000"/>
            </a:schemeClr>
          </a:solidFill>
          <a:ln>
            <a:solidFill>
              <a:schemeClr val="accent4">
                <a:lumMod val="75000"/>
              </a:schemeClr>
            </a:solidFill>
          </a:ln>
        </p:spPr>
        <p:txBody>
          <a:bodyPr rtlCol="0">
            <a:normAutofit lnSpcReduction="10000"/>
          </a:bodyPr>
          <a:lstStyle/>
          <a:p>
            <a:pPr marL="0" indent="0" algn="ctr">
              <a:buNone/>
              <a:defRPr/>
            </a:pPr>
            <a:r>
              <a:rPr lang="en-US" sz="2800" dirty="0">
                <a:solidFill>
                  <a:srgbClr val="0D0D0D"/>
                </a:solidFill>
                <a:latin typeface="Helvetica" charset="0"/>
                <a:ea typeface="Helvetica" charset="0"/>
                <a:cs typeface="Helvetica" charset="0"/>
              </a:rPr>
              <a:t>A characteristic </a:t>
            </a:r>
          </a:p>
          <a:p>
            <a:pPr marL="0" indent="0" algn="ctr">
              <a:buNone/>
              <a:defRPr/>
            </a:pPr>
            <a:r>
              <a:rPr lang="en-US" sz="2800" dirty="0">
                <a:solidFill>
                  <a:srgbClr val="0D0D0D"/>
                </a:solidFill>
                <a:latin typeface="Helvetica" charset="0"/>
                <a:ea typeface="Helvetica" charset="0"/>
                <a:cs typeface="Helvetica" charset="0"/>
              </a:rPr>
              <a:t>at the individual, family </a:t>
            </a:r>
          </a:p>
          <a:p>
            <a:pPr marL="0" indent="0" algn="ctr">
              <a:buNone/>
              <a:defRPr/>
            </a:pPr>
            <a:r>
              <a:rPr lang="en-US" sz="2800" dirty="0">
                <a:solidFill>
                  <a:srgbClr val="0D0D0D"/>
                </a:solidFill>
                <a:latin typeface="Helvetica" charset="0"/>
                <a:ea typeface="Helvetica" charset="0"/>
                <a:cs typeface="Helvetica" charset="0"/>
              </a:rPr>
              <a:t>or community level </a:t>
            </a:r>
          </a:p>
          <a:p>
            <a:pPr marL="0" indent="0" algn="ctr">
              <a:buNone/>
              <a:defRPr/>
            </a:pPr>
            <a:r>
              <a:rPr lang="en-US" sz="2800" dirty="0">
                <a:solidFill>
                  <a:srgbClr val="0D0D0D"/>
                </a:solidFill>
                <a:latin typeface="Helvetica" charset="0"/>
                <a:ea typeface="Helvetica" charset="0"/>
                <a:cs typeface="Helvetica" charset="0"/>
              </a:rPr>
              <a:t>that is associated with </a:t>
            </a:r>
          </a:p>
          <a:p>
            <a:pPr marL="0" indent="0" algn="ctr">
              <a:buNone/>
              <a:defRPr/>
            </a:pPr>
            <a:r>
              <a:rPr lang="en-US" sz="2800" dirty="0">
                <a:solidFill>
                  <a:srgbClr val="0D0D0D"/>
                </a:solidFill>
                <a:latin typeface="Helvetica" charset="0"/>
                <a:ea typeface="Helvetica" charset="0"/>
                <a:cs typeface="Helvetica" charset="0"/>
              </a:rPr>
              <a:t>a </a:t>
            </a:r>
            <a:r>
              <a:rPr lang="en-US" sz="2800" u="sng" dirty="0">
                <a:solidFill>
                  <a:srgbClr val="0D0D0D"/>
                </a:solidFill>
                <a:latin typeface="Helvetica" charset="0"/>
                <a:ea typeface="Helvetica" charset="0"/>
                <a:cs typeface="Helvetica" charset="0"/>
              </a:rPr>
              <a:t>lower likelihood </a:t>
            </a:r>
            <a:r>
              <a:rPr lang="en-US" sz="2800" dirty="0">
                <a:solidFill>
                  <a:srgbClr val="0D0D0D"/>
                </a:solidFill>
                <a:latin typeface="Helvetica" charset="0"/>
                <a:ea typeface="Helvetica" charset="0"/>
                <a:cs typeface="Helvetica" charset="0"/>
              </a:rPr>
              <a:t>of </a:t>
            </a:r>
          </a:p>
          <a:p>
            <a:pPr marL="0" indent="0" algn="ctr">
              <a:buNone/>
              <a:defRPr/>
            </a:pPr>
            <a:r>
              <a:rPr lang="en-US" sz="2800" dirty="0">
                <a:solidFill>
                  <a:srgbClr val="0D0D0D"/>
                </a:solidFill>
                <a:latin typeface="Helvetica" charset="0"/>
                <a:ea typeface="Helvetica" charset="0"/>
                <a:cs typeface="Helvetica" charset="0"/>
              </a:rPr>
              <a:t>problem outcomes</a:t>
            </a:r>
          </a:p>
        </p:txBody>
      </p:sp>
      <p:sp>
        <p:nvSpPr>
          <p:cNvPr id="114693"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5E912B1-FBB2-4AB8-845C-4AEB1D384AE4}" type="slidenum">
              <a:rPr lang="en-US" altLang="en-US" sz="1200">
                <a:solidFill>
                  <a:srgbClr val="898989"/>
                </a:solidFill>
                <a:latin typeface="Arial" panose="020B0604020202020204" pitchFamily="34" charset="0"/>
              </a:rPr>
              <a:pPr>
                <a:spcBef>
                  <a:spcPct val="0"/>
                </a:spcBef>
                <a:buFontTx/>
                <a:buNone/>
              </a:pPr>
              <a:t>32</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25798706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p:cNvSpPr>
          <p:nvPr>
            <p:ph type="title"/>
          </p:nvPr>
        </p:nvSpPr>
        <p:spPr>
          <a:xfrm>
            <a:off x="1524000" y="274638"/>
            <a:ext cx="9144000" cy="1020762"/>
          </a:xfrm>
        </p:spPr>
        <p:txBody>
          <a:bodyPr/>
          <a:lstStyle/>
          <a:p>
            <a:pPr eaLnBrk="1" hangingPunct="1"/>
            <a:r>
              <a:rPr lang="en-US" altLang="en-US" sz="3600" dirty="0">
                <a:solidFill>
                  <a:schemeClr val="bg2">
                    <a:lumMod val="10000"/>
                  </a:schemeClr>
                </a:solidFill>
                <a:ea typeface="ＭＳ Ｐゴシック" panose="020B0600070205080204" pitchFamily="34" charset="-128"/>
              </a:rPr>
              <a:t>Multiple Contexts</a:t>
            </a:r>
          </a:p>
        </p:txBody>
      </p:sp>
      <p:graphicFrame>
        <p:nvGraphicFramePr>
          <p:cNvPr id="4" name="Diagram 3"/>
          <p:cNvGraphicFramePr/>
          <p:nvPr>
            <p:extLst>
              <p:ext uri="{D42A27DB-BD31-4B8C-83A1-F6EECF244321}">
                <p14:modId xmlns:p14="http://schemas.microsoft.com/office/powerpoint/2010/main" val="4024809665"/>
              </p:ext>
            </p:extLst>
          </p:nvPr>
        </p:nvGraphicFramePr>
        <p:xfrm>
          <a:off x="1075932" y="1138766"/>
          <a:ext cx="8070849"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571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B1324A3-7C4F-4CFC-AAD5-A560577C2EAF}" type="slidenum">
              <a:rPr lang="en-US" altLang="en-US" sz="1200">
                <a:solidFill>
                  <a:srgbClr val="898989"/>
                </a:solidFill>
                <a:latin typeface="Arial" panose="020B0604020202020204" pitchFamily="34" charset="0"/>
              </a:rPr>
              <a:pPr>
                <a:spcBef>
                  <a:spcPct val="0"/>
                </a:spcBef>
                <a:buFontTx/>
                <a:buNone/>
              </a:pPr>
              <a:t>33</a:t>
            </a:fld>
            <a:endParaRPr lang="en-US"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27560050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313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51" y="1"/>
            <a:ext cx="10985863"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1993900" y="2324100"/>
            <a:ext cx="48133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eaLnBrk="1" hangingPunct="1">
              <a:spcBef>
                <a:spcPct val="20000"/>
              </a:spcBef>
              <a:buFontTx/>
              <a:buChar char="•"/>
            </a:pPr>
            <a:r>
              <a:rPr lang="en-US" altLang="en-US" sz="2600" dirty="0">
                <a:solidFill>
                  <a:srgbClr val="000000"/>
                </a:solidFill>
              </a:rPr>
              <a:t>Availability of Drugs</a:t>
            </a:r>
          </a:p>
        </p:txBody>
      </p:sp>
      <p:sp>
        <p:nvSpPr>
          <p:cNvPr id="12294" name="Rectangle 6"/>
          <p:cNvSpPr>
            <a:spLocks noChangeArrowheads="1"/>
          </p:cNvSpPr>
          <p:nvPr/>
        </p:nvSpPr>
        <p:spPr bwMode="auto">
          <a:xfrm>
            <a:off x="1955800" y="3073400"/>
            <a:ext cx="5054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eaLnBrk="1" hangingPunct="1">
              <a:spcBef>
                <a:spcPct val="20000"/>
              </a:spcBef>
              <a:buFontTx/>
              <a:buChar char="•"/>
            </a:pPr>
            <a:r>
              <a:rPr lang="en-US" altLang="en-US" sz="2400" dirty="0">
                <a:solidFill>
                  <a:srgbClr val="000000"/>
                </a:solidFill>
              </a:rPr>
              <a:t>Community Laws and Norms Favorable toward Drug Use, Firearms and Crime</a:t>
            </a:r>
          </a:p>
        </p:txBody>
      </p:sp>
      <p:sp>
        <p:nvSpPr>
          <p:cNvPr id="12295" name="Rectangle 7"/>
          <p:cNvSpPr>
            <a:spLocks noChangeArrowheads="1"/>
          </p:cNvSpPr>
          <p:nvPr/>
        </p:nvSpPr>
        <p:spPr bwMode="auto">
          <a:xfrm>
            <a:off x="1955800" y="424180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eaLnBrk="1" hangingPunct="1">
              <a:spcBef>
                <a:spcPct val="20000"/>
              </a:spcBef>
              <a:buFontTx/>
              <a:buChar char="•"/>
            </a:pPr>
            <a:r>
              <a:rPr lang="en-US" altLang="en-US" sz="2600">
                <a:solidFill>
                  <a:srgbClr val="000000"/>
                </a:solidFill>
              </a:rPr>
              <a:t>Media Portrayals of Violence</a:t>
            </a:r>
          </a:p>
        </p:txBody>
      </p:sp>
      <p:sp>
        <p:nvSpPr>
          <p:cNvPr id="12296" name="Rectangle 8"/>
          <p:cNvSpPr>
            <a:spLocks noChangeArrowheads="1"/>
          </p:cNvSpPr>
          <p:nvPr/>
        </p:nvSpPr>
        <p:spPr bwMode="auto">
          <a:xfrm>
            <a:off x="1943100" y="464820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eaLnBrk="1" hangingPunct="1">
              <a:spcBef>
                <a:spcPct val="20000"/>
              </a:spcBef>
              <a:buFontTx/>
              <a:buChar char="•"/>
            </a:pPr>
            <a:r>
              <a:rPr lang="en-US" altLang="en-US" sz="2600">
                <a:solidFill>
                  <a:srgbClr val="000000"/>
                </a:solidFill>
              </a:rPr>
              <a:t>Transitions and Mobility</a:t>
            </a:r>
            <a:r>
              <a:rPr lang="en-US" altLang="en-US" sz="2600">
                <a:solidFill>
                  <a:srgbClr val="002960"/>
                </a:solidFill>
              </a:rPr>
              <a:t>	</a:t>
            </a:r>
            <a:endParaRPr lang="en-US" altLang="en-US" sz="2600">
              <a:solidFill>
                <a:srgbClr val="33CC33"/>
              </a:solidFill>
            </a:endParaRPr>
          </a:p>
        </p:txBody>
      </p:sp>
      <p:sp>
        <p:nvSpPr>
          <p:cNvPr id="12297" name="Rectangle 9"/>
          <p:cNvSpPr>
            <a:spLocks noChangeArrowheads="1"/>
          </p:cNvSpPr>
          <p:nvPr/>
        </p:nvSpPr>
        <p:spPr bwMode="auto">
          <a:xfrm>
            <a:off x="1955800" y="5143500"/>
            <a:ext cx="4673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eaLnBrk="1" hangingPunct="1">
              <a:spcBef>
                <a:spcPct val="20000"/>
              </a:spcBef>
              <a:buFontTx/>
              <a:buChar char="•"/>
            </a:pPr>
            <a:r>
              <a:rPr lang="en-US" altLang="en-US" sz="2000">
                <a:solidFill>
                  <a:srgbClr val="000000"/>
                </a:solidFill>
              </a:rPr>
              <a:t>Low Neighborhood Attachment and Community Disorganization</a:t>
            </a:r>
          </a:p>
        </p:txBody>
      </p:sp>
      <p:sp>
        <p:nvSpPr>
          <p:cNvPr id="12298" name="Rectangle 10"/>
          <p:cNvSpPr>
            <a:spLocks noChangeArrowheads="1"/>
          </p:cNvSpPr>
          <p:nvPr/>
        </p:nvSpPr>
        <p:spPr bwMode="auto">
          <a:xfrm>
            <a:off x="1930400" y="5867400"/>
            <a:ext cx="5080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eaLnBrk="1" hangingPunct="1">
              <a:spcBef>
                <a:spcPct val="20000"/>
              </a:spcBef>
              <a:buFontTx/>
              <a:buChar char="•"/>
            </a:pPr>
            <a:r>
              <a:rPr lang="en-US" altLang="en-US" sz="2400">
                <a:solidFill>
                  <a:srgbClr val="000000"/>
                </a:solidFill>
              </a:rPr>
              <a:t>Extreme Economic Deprivation</a:t>
            </a:r>
          </a:p>
        </p:txBody>
      </p:sp>
      <p:sp>
        <p:nvSpPr>
          <p:cNvPr id="12299" name="Rectangle 11"/>
          <p:cNvSpPr>
            <a:spLocks noChangeArrowheads="1"/>
          </p:cNvSpPr>
          <p:nvPr/>
        </p:nvSpPr>
        <p:spPr bwMode="auto">
          <a:xfrm>
            <a:off x="1725614" y="6478588"/>
            <a:ext cx="75644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spcBef>
                <a:spcPct val="0"/>
              </a:spcBef>
            </a:pPr>
            <a:endParaRPr lang="en-US" altLang="en-US" sz="1100">
              <a:solidFill>
                <a:srgbClr val="000000"/>
              </a:solidFill>
            </a:endParaRPr>
          </a:p>
        </p:txBody>
      </p:sp>
      <p:sp>
        <p:nvSpPr>
          <p:cNvPr id="12300" name="Rectangle 12"/>
          <p:cNvSpPr>
            <a:spLocks noChangeArrowheads="1"/>
          </p:cNvSpPr>
          <p:nvPr/>
        </p:nvSpPr>
        <p:spPr bwMode="auto">
          <a:xfrm>
            <a:off x="9486900" y="6464300"/>
            <a:ext cx="6858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r">
              <a:spcBef>
                <a:spcPct val="0"/>
              </a:spcBef>
            </a:pPr>
            <a:endParaRPr lang="en-US" altLang="en-US" sz="1100" b="1">
              <a:solidFill>
                <a:srgbClr val="000000"/>
              </a:solidFill>
            </a:endParaRPr>
          </a:p>
        </p:txBody>
      </p:sp>
      <p:sp>
        <p:nvSpPr>
          <p:cNvPr id="13" name="Rectangle 5"/>
          <p:cNvSpPr>
            <a:spLocks noChangeArrowheads="1"/>
          </p:cNvSpPr>
          <p:nvPr/>
        </p:nvSpPr>
        <p:spPr bwMode="auto">
          <a:xfrm>
            <a:off x="1998056" y="2724164"/>
            <a:ext cx="48133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eaLnBrk="1" hangingPunct="1">
              <a:spcBef>
                <a:spcPct val="20000"/>
              </a:spcBef>
              <a:buFontTx/>
              <a:buChar char="•"/>
            </a:pPr>
            <a:r>
              <a:rPr lang="en-US" altLang="en-US" sz="2600" dirty="0">
                <a:solidFill>
                  <a:srgbClr val="000000"/>
                </a:solidFill>
              </a:rPr>
              <a:t>Availability of Firearms</a:t>
            </a:r>
          </a:p>
        </p:txBody>
      </p:sp>
    </p:spTree>
    <p:extLst>
      <p:ext uri="{BB962C8B-B14F-4D97-AF65-F5344CB8AC3E}">
        <p14:creationId xmlns:p14="http://schemas.microsoft.com/office/powerpoint/2010/main" val="35121880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64547"/>
                                        </p:tgtEl>
                                        <p:attrNameLst>
                                          <p:attrName>style.visibility</p:attrName>
                                        </p:attrNameLst>
                                      </p:cBhvr>
                                      <p:to>
                                        <p:strVal val="visible"/>
                                      </p:to>
                                    </p:set>
                                    <p:animEffect transition="in" filter="wipe(left)">
                                      <p:cBhvr>
                                        <p:cTn id="7" dur="500"/>
                                        <p:tgtEl>
                                          <p:spTgt spid="364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94" y="1"/>
            <a:ext cx="1067235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2209800" y="3505200"/>
            <a:ext cx="4191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endParaRPr lang="en-US" altLang="en-US" sz="4400">
              <a:latin typeface="Times New Roman" panose="02020603050405020304" pitchFamily="18" charset="0"/>
            </a:endParaRPr>
          </a:p>
        </p:txBody>
      </p:sp>
      <p:sp>
        <p:nvSpPr>
          <p:cNvPr id="13316" name="Text Box 4"/>
          <p:cNvSpPr txBox="1">
            <a:spLocks noChangeArrowheads="1"/>
          </p:cNvSpPr>
          <p:nvPr/>
        </p:nvSpPr>
        <p:spPr bwMode="auto">
          <a:xfrm>
            <a:off x="2197100" y="3289300"/>
            <a:ext cx="3975100" cy="73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lnSpc>
                <a:spcPct val="95000"/>
              </a:lnSpc>
              <a:spcBef>
                <a:spcPct val="20000"/>
              </a:spcBef>
              <a:spcAft>
                <a:spcPct val="20000"/>
              </a:spcAft>
            </a:pPr>
            <a:r>
              <a:rPr lang="en-US" altLang="en-US" sz="2200">
                <a:solidFill>
                  <a:srgbClr val="000000"/>
                </a:solidFill>
              </a:rPr>
              <a:t>Family History of </a:t>
            </a:r>
            <a:br>
              <a:rPr lang="en-US" altLang="en-US" sz="2200">
                <a:solidFill>
                  <a:srgbClr val="000000"/>
                </a:solidFill>
              </a:rPr>
            </a:br>
            <a:r>
              <a:rPr lang="en-US" altLang="en-US" sz="2200">
                <a:solidFill>
                  <a:srgbClr val="000000"/>
                </a:solidFill>
              </a:rPr>
              <a:t>the Problem Behavior</a:t>
            </a:r>
          </a:p>
        </p:txBody>
      </p:sp>
      <p:sp>
        <p:nvSpPr>
          <p:cNvPr id="13317" name="Text Box 5"/>
          <p:cNvSpPr txBox="1">
            <a:spLocks noChangeArrowheads="1"/>
          </p:cNvSpPr>
          <p:nvPr/>
        </p:nvSpPr>
        <p:spPr bwMode="auto">
          <a:xfrm>
            <a:off x="2197100" y="4991100"/>
            <a:ext cx="4076700" cy="10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lnSpc>
                <a:spcPct val="95000"/>
              </a:lnSpc>
              <a:spcBef>
                <a:spcPct val="20000"/>
              </a:spcBef>
              <a:spcAft>
                <a:spcPct val="20000"/>
              </a:spcAft>
            </a:pPr>
            <a:r>
              <a:rPr lang="en-US" altLang="en-US" sz="2200">
                <a:solidFill>
                  <a:srgbClr val="000000"/>
                </a:solidFill>
              </a:rPr>
              <a:t>Favorable Parental </a:t>
            </a:r>
            <a:br>
              <a:rPr lang="en-US" altLang="en-US" sz="2200">
                <a:solidFill>
                  <a:srgbClr val="000000"/>
                </a:solidFill>
              </a:rPr>
            </a:br>
            <a:r>
              <a:rPr lang="en-US" altLang="en-US" sz="2200">
                <a:solidFill>
                  <a:srgbClr val="000000"/>
                </a:solidFill>
              </a:rPr>
              <a:t>Attitudes and Involvement </a:t>
            </a:r>
            <a:br>
              <a:rPr lang="en-US" altLang="en-US" sz="2200">
                <a:solidFill>
                  <a:srgbClr val="000000"/>
                </a:solidFill>
              </a:rPr>
            </a:br>
            <a:r>
              <a:rPr lang="en-US" altLang="en-US" sz="2200">
                <a:solidFill>
                  <a:srgbClr val="000000"/>
                </a:solidFill>
              </a:rPr>
              <a:t>in the Problem Behavior</a:t>
            </a:r>
            <a:endParaRPr lang="en-US" altLang="en-US" sz="4400">
              <a:solidFill>
                <a:srgbClr val="000000"/>
              </a:solidFill>
              <a:latin typeface="Times New Roman" panose="02020603050405020304" pitchFamily="18" charset="0"/>
            </a:endParaRPr>
          </a:p>
        </p:txBody>
      </p:sp>
      <p:sp>
        <p:nvSpPr>
          <p:cNvPr id="13318" name="Text Box 6"/>
          <p:cNvSpPr txBox="1">
            <a:spLocks noChangeArrowheads="1"/>
          </p:cNvSpPr>
          <p:nvPr/>
        </p:nvSpPr>
        <p:spPr bwMode="auto">
          <a:xfrm>
            <a:off x="2197100" y="4064001"/>
            <a:ext cx="4178300" cy="4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lnSpc>
                <a:spcPct val="95000"/>
              </a:lnSpc>
              <a:spcBef>
                <a:spcPct val="20000"/>
              </a:spcBef>
              <a:spcAft>
                <a:spcPct val="20000"/>
              </a:spcAft>
            </a:pPr>
            <a:r>
              <a:rPr lang="en-US" altLang="en-US" sz="2200">
                <a:solidFill>
                  <a:srgbClr val="000000"/>
                </a:solidFill>
              </a:rPr>
              <a:t>Family Management Problems</a:t>
            </a:r>
            <a:endParaRPr lang="en-US" altLang="en-US" sz="2200">
              <a:solidFill>
                <a:srgbClr val="002960"/>
              </a:solidFill>
            </a:endParaRPr>
          </a:p>
        </p:txBody>
      </p:sp>
      <p:sp>
        <p:nvSpPr>
          <p:cNvPr id="13319" name="Text Box 7"/>
          <p:cNvSpPr txBox="1">
            <a:spLocks noChangeArrowheads="1"/>
          </p:cNvSpPr>
          <p:nvPr/>
        </p:nvSpPr>
        <p:spPr bwMode="auto">
          <a:xfrm>
            <a:off x="2197100" y="4533901"/>
            <a:ext cx="3975100" cy="4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lnSpc>
                <a:spcPct val="95000"/>
              </a:lnSpc>
              <a:spcBef>
                <a:spcPct val="20000"/>
              </a:spcBef>
              <a:spcAft>
                <a:spcPct val="20000"/>
              </a:spcAft>
            </a:pPr>
            <a:r>
              <a:rPr lang="en-US" altLang="en-US" sz="2200">
                <a:solidFill>
                  <a:srgbClr val="000000"/>
                </a:solidFill>
              </a:rPr>
              <a:t>Family Conflict</a:t>
            </a:r>
            <a:endParaRPr lang="en-US" altLang="en-US" sz="4400" i="1">
              <a:solidFill>
                <a:srgbClr val="000000"/>
              </a:solidFill>
              <a:latin typeface="Times New Roman" panose="02020603050405020304" pitchFamily="18" charset="0"/>
            </a:endParaRPr>
          </a:p>
        </p:txBody>
      </p:sp>
      <p:sp>
        <p:nvSpPr>
          <p:cNvPr id="13320" name="Rectangle 8"/>
          <p:cNvSpPr>
            <a:spLocks noChangeArrowheads="1"/>
          </p:cNvSpPr>
          <p:nvPr/>
        </p:nvSpPr>
        <p:spPr bwMode="auto">
          <a:xfrm>
            <a:off x="1725614" y="6478588"/>
            <a:ext cx="75644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spcBef>
                <a:spcPct val="0"/>
              </a:spcBef>
            </a:pPr>
            <a:endParaRPr lang="en-US" altLang="en-US" sz="1100">
              <a:solidFill>
                <a:srgbClr val="000000"/>
              </a:solidFill>
            </a:endParaRPr>
          </a:p>
        </p:txBody>
      </p:sp>
      <p:sp>
        <p:nvSpPr>
          <p:cNvPr id="13321" name="Rectangle 9"/>
          <p:cNvSpPr>
            <a:spLocks noChangeArrowheads="1"/>
          </p:cNvSpPr>
          <p:nvPr/>
        </p:nvSpPr>
        <p:spPr bwMode="auto">
          <a:xfrm>
            <a:off x="9486900" y="6464300"/>
            <a:ext cx="6858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r">
              <a:spcBef>
                <a:spcPct val="0"/>
              </a:spcBef>
            </a:pPr>
            <a:endParaRPr lang="en-US" altLang="en-US" sz="1100" b="1">
              <a:solidFill>
                <a:srgbClr val="000000"/>
              </a:solidFill>
            </a:endParaRPr>
          </a:p>
        </p:txBody>
      </p:sp>
    </p:spTree>
    <p:extLst>
      <p:ext uri="{BB962C8B-B14F-4D97-AF65-F5344CB8AC3E}">
        <p14:creationId xmlns:p14="http://schemas.microsoft.com/office/powerpoint/2010/main" val="382650126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525" y="1"/>
            <a:ext cx="1025434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2197100" y="4000500"/>
            <a:ext cx="3975100" cy="73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lnSpc>
                <a:spcPct val="95000"/>
              </a:lnSpc>
              <a:spcBef>
                <a:spcPct val="20000"/>
              </a:spcBef>
              <a:spcAft>
                <a:spcPct val="20000"/>
              </a:spcAft>
            </a:pPr>
            <a:r>
              <a:rPr lang="en-US" altLang="en-US" sz="2200">
                <a:solidFill>
                  <a:srgbClr val="000000"/>
                </a:solidFill>
              </a:rPr>
              <a:t>Academic Failure Beginning </a:t>
            </a:r>
            <a:br>
              <a:rPr lang="en-US" altLang="en-US" sz="2200">
                <a:solidFill>
                  <a:srgbClr val="000000"/>
                </a:solidFill>
              </a:rPr>
            </a:br>
            <a:r>
              <a:rPr lang="en-US" altLang="en-US" sz="2200">
                <a:solidFill>
                  <a:srgbClr val="000000"/>
                </a:solidFill>
              </a:rPr>
              <a:t>in Late Elementary School</a:t>
            </a:r>
          </a:p>
        </p:txBody>
      </p:sp>
      <p:sp>
        <p:nvSpPr>
          <p:cNvPr id="14340" name="Text Box 4"/>
          <p:cNvSpPr txBox="1">
            <a:spLocks noChangeArrowheads="1"/>
          </p:cNvSpPr>
          <p:nvPr/>
        </p:nvSpPr>
        <p:spPr bwMode="auto">
          <a:xfrm>
            <a:off x="2197100" y="4800601"/>
            <a:ext cx="4178300" cy="4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lnSpc>
                <a:spcPct val="95000"/>
              </a:lnSpc>
              <a:spcBef>
                <a:spcPct val="20000"/>
              </a:spcBef>
              <a:spcAft>
                <a:spcPct val="20000"/>
              </a:spcAft>
            </a:pPr>
            <a:r>
              <a:rPr lang="en-US" altLang="en-US" sz="2200">
                <a:solidFill>
                  <a:srgbClr val="000000"/>
                </a:solidFill>
              </a:rPr>
              <a:t>Lack of Commitment to School</a:t>
            </a:r>
            <a:endParaRPr lang="en-US" altLang="en-US" sz="4400">
              <a:latin typeface="Times New Roman" panose="02020603050405020304" pitchFamily="18" charset="0"/>
            </a:endParaRPr>
          </a:p>
        </p:txBody>
      </p:sp>
      <p:sp>
        <p:nvSpPr>
          <p:cNvPr id="14341" name="Rectangle 5"/>
          <p:cNvSpPr>
            <a:spLocks noChangeArrowheads="1"/>
          </p:cNvSpPr>
          <p:nvPr/>
        </p:nvSpPr>
        <p:spPr bwMode="auto">
          <a:xfrm>
            <a:off x="1725614" y="6478588"/>
            <a:ext cx="75644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spcBef>
                <a:spcPct val="0"/>
              </a:spcBef>
            </a:pPr>
            <a:endParaRPr lang="en-US" altLang="en-US" sz="1100">
              <a:solidFill>
                <a:srgbClr val="000000"/>
              </a:solidFill>
            </a:endParaRPr>
          </a:p>
        </p:txBody>
      </p:sp>
      <p:sp>
        <p:nvSpPr>
          <p:cNvPr id="14342" name="Rectangle 6"/>
          <p:cNvSpPr>
            <a:spLocks noChangeArrowheads="1"/>
          </p:cNvSpPr>
          <p:nvPr/>
        </p:nvSpPr>
        <p:spPr bwMode="auto">
          <a:xfrm>
            <a:off x="9486900" y="6464300"/>
            <a:ext cx="6858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r">
              <a:spcBef>
                <a:spcPct val="0"/>
              </a:spcBef>
            </a:pPr>
            <a:endParaRPr lang="en-US" altLang="en-US" sz="1100" b="1">
              <a:solidFill>
                <a:srgbClr val="000000"/>
              </a:solidFill>
            </a:endParaRPr>
          </a:p>
        </p:txBody>
      </p:sp>
    </p:spTree>
    <p:extLst>
      <p:ext uri="{BB962C8B-B14F-4D97-AF65-F5344CB8AC3E}">
        <p14:creationId xmlns:p14="http://schemas.microsoft.com/office/powerpoint/2010/main" val="80911637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4" y="3176"/>
            <a:ext cx="1073766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1725614" y="6478588"/>
            <a:ext cx="75644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spcBef>
                <a:spcPct val="0"/>
              </a:spcBef>
            </a:pPr>
            <a:endParaRPr lang="en-US" altLang="en-US" sz="1100">
              <a:solidFill>
                <a:srgbClr val="000000"/>
              </a:solidFill>
            </a:endParaRPr>
          </a:p>
        </p:txBody>
      </p:sp>
      <p:sp>
        <p:nvSpPr>
          <p:cNvPr id="15364" name="Rectangle 4"/>
          <p:cNvSpPr>
            <a:spLocks noChangeArrowheads="1"/>
          </p:cNvSpPr>
          <p:nvPr/>
        </p:nvSpPr>
        <p:spPr bwMode="auto">
          <a:xfrm>
            <a:off x="9486900" y="6464300"/>
            <a:ext cx="6858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r">
              <a:spcBef>
                <a:spcPct val="0"/>
              </a:spcBef>
            </a:pPr>
            <a:endParaRPr lang="en-US" altLang="en-US" sz="1100" b="1">
              <a:solidFill>
                <a:srgbClr val="000000"/>
              </a:solidFill>
            </a:endParaRPr>
          </a:p>
        </p:txBody>
      </p:sp>
      <p:sp>
        <p:nvSpPr>
          <p:cNvPr id="15365" name="Text Box 6"/>
          <p:cNvSpPr txBox="1">
            <a:spLocks noChangeArrowheads="1"/>
          </p:cNvSpPr>
          <p:nvPr/>
        </p:nvSpPr>
        <p:spPr bwMode="auto">
          <a:xfrm>
            <a:off x="2197100" y="2205039"/>
            <a:ext cx="39751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lnSpc>
                <a:spcPct val="85000"/>
              </a:lnSpc>
              <a:spcBef>
                <a:spcPct val="20000"/>
              </a:spcBef>
              <a:spcAft>
                <a:spcPct val="20000"/>
              </a:spcAft>
            </a:pPr>
            <a:r>
              <a:rPr lang="en-US" altLang="en-US" sz="2200">
                <a:solidFill>
                  <a:srgbClr val="000000"/>
                </a:solidFill>
              </a:rPr>
              <a:t>Early and persistent </a:t>
            </a:r>
            <a:br>
              <a:rPr lang="en-US" altLang="en-US" sz="2200">
                <a:solidFill>
                  <a:srgbClr val="000000"/>
                </a:solidFill>
              </a:rPr>
            </a:br>
            <a:r>
              <a:rPr lang="en-US" altLang="en-US" sz="2200">
                <a:solidFill>
                  <a:srgbClr val="000000"/>
                </a:solidFill>
              </a:rPr>
              <a:t>antisocial behavior</a:t>
            </a:r>
          </a:p>
        </p:txBody>
      </p:sp>
      <p:sp>
        <p:nvSpPr>
          <p:cNvPr id="15366" name="Text Box 7"/>
          <p:cNvSpPr txBox="1">
            <a:spLocks noChangeArrowheads="1"/>
          </p:cNvSpPr>
          <p:nvPr/>
        </p:nvSpPr>
        <p:spPr bwMode="auto">
          <a:xfrm>
            <a:off x="2159000" y="5921376"/>
            <a:ext cx="4051300" cy="4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lnSpc>
                <a:spcPct val="95000"/>
              </a:lnSpc>
              <a:spcBef>
                <a:spcPct val="20000"/>
              </a:spcBef>
              <a:spcAft>
                <a:spcPct val="20000"/>
              </a:spcAft>
            </a:pPr>
            <a:r>
              <a:rPr lang="en-US" altLang="en-US" sz="2200">
                <a:solidFill>
                  <a:srgbClr val="000000"/>
                </a:solidFill>
              </a:rPr>
              <a:t>Constitutional factors</a:t>
            </a:r>
            <a:endParaRPr lang="en-US" altLang="en-US" sz="4400">
              <a:solidFill>
                <a:srgbClr val="000000"/>
              </a:solidFill>
              <a:latin typeface="Times New Roman" panose="02020603050405020304" pitchFamily="18" charset="0"/>
            </a:endParaRPr>
          </a:p>
        </p:txBody>
      </p:sp>
      <p:sp>
        <p:nvSpPr>
          <p:cNvPr id="15367" name="Text Box 8"/>
          <p:cNvSpPr txBox="1">
            <a:spLocks noChangeArrowheads="1"/>
          </p:cNvSpPr>
          <p:nvPr/>
        </p:nvSpPr>
        <p:spPr bwMode="auto">
          <a:xfrm>
            <a:off x="2209800" y="2936876"/>
            <a:ext cx="3835400" cy="4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lnSpc>
                <a:spcPct val="95000"/>
              </a:lnSpc>
              <a:spcBef>
                <a:spcPct val="20000"/>
              </a:spcBef>
              <a:spcAft>
                <a:spcPct val="20000"/>
              </a:spcAft>
            </a:pPr>
            <a:r>
              <a:rPr lang="en-US" altLang="en-US" sz="2200">
                <a:solidFill>
                  <a:srgbClr val="000000"/>
                </a:solidFill>
              </a:rPr>
              <a:t>Rebelliousness</a:t>
            </a:r>
          </a:p>
        </p:txBody>
      </p:sp>
      <p:sp>
        <p:nvSpPr>
          <p:cNvPr id="15368" name="Text Box 9"/>
          <p:cNvSpPr txBox="1">
            <a:spLocks noChangeArrowheads="1"/>
          </p:cNvSpPr>
          <p:nvPr/>
        </p:nvSpPr>
        <p:spPr bwMode="auto">
          <a:xfrm>
            <a:off x="2197100" y="3397251"/>
            <a:ext cx="36322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lnSpc>
                <a:spcPct val="85000"/>
              </a:lnSpc>
              <a:spcBef>
                <a:spcPct val="20000"/>
              </a:spcBef>
              <a:spcAft>
                <a:spcPct val="20000"/>
              </a:spcAft>
            </a:pPr>
            <a:r>
              <a:rPr lang="en-US" altLang="en-US" sz="2200">
                <a:solidFill>
                  <a:srgbClr val="000000"/>
                </a:solidFill>
              </a:rPr>
              <a:t>Friends who engage </a:t>
            </a:r>
            <a:br>
              <a:rPr lang="en-US" altLang="en-US" sz="2200">
                <a:solidFill>
                  <a:srgbClr val="000000"/>
                </a:solidFill>
              </a:rPr>
            </a:br>
            <a:r>
              <a:rPr lang="en-US" altLang="en-US" sz="2200">
                <a:solidFill>
                  <a:srgbClr val="000000"/>
                </a:solidFill>
              </a:rPr>
              <a:t>in the problem behavior</a:t>
            </a:r>
            <a:endParaRPr lang="en-US" altLang="en-US" sz="2200" i="1">
              <a:solidFill>
                <a:srgbClr val="000000"/>
              </a:solidFill>
            </a:endParaRPr>
          </a:p>
        </p:txBody>
      </p:sp>
      <p:sp>
        <p:nvSpPr>
          <p:cNvPr id="15369" name="Text Box 10"/>
          <p:cNvSpPr txBox="1">
            <a:spLocks noChangeArrowheads="1"/>
          </p:cNvSpPr>
          <p:nvPr/>
        </p:nvSpPr>
        <p:spPr bwMode="auto">
          <a:xfrm>
            <a:off x="2184400" y="4525964"/>
            <a:ext cx="41529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lnSpc>
                <a:spcPct val="85000"/>
              </a:lnSpc>
              <a:spcBef>
                <a:spcPct val="20000"/>
              </a:spcBef>
              <a:spcAft>
                <a:spcPct val="20000"/>
              </a:spcAft>
            </a:pPr>
            <a:r>
              <a:rPr lang="en-US" altLang="en-US" sz="2200">
                <a:solidFill>
                  <a:srgbClr val="000000"/>
                </a:solidFill>
              </a:rPr>
              <a:t>Favorable attitudes toward </a:t>
            </a:r>
            <a:br>
              <a:rPr lang="en-US" altLang="en-US" sz="2200">
                <a:solidFill>
                  <a:srgbClr val="000000"/>
                </a:solidFill>
              </a:rPr>
            </a:br>
            <a:r>
              <a:rPr lang="en-US" altLang="en-US" sz="2200">
                <a:solidFill>
                  <a:srgbClr val="000000"/>
                </a:solidFill>
              </a:rPr>
              <a:t>the problem behavior</a:t>
            </a:r>
          </a:p>
        </p:txBody>
      </p:sp>
      <p:sp>
        <p:nvSpPr>
          <p:cNvPr id="15370" name="Text Box 11"/>
          <p:cNvSpPr txBox="1">
            <a:spLocks noChangeArrowheads="1"/>
          </p:cNvSpPr>
          <p:nvPr/>
        </p:nvSpPr>
        <p:spPr bwMode="auto">
          <a:xfrm>
            <a:off x="2184400" y="5203826"/>
            <a:ext cx="42672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lnSpc>
                <a:spcPct val="85000"/>
              </a:lnSpc>
              <a:spcBef>
                <a:spcPct val="20000"/>
              </a:spcBef>
              <a:spcAft>
                <a:spcPct val="20000"/>
              </a:spcAft>
            </a:pPr>
            <a:r>
              <a:rPr lang="en-US" altLang="en-US" sz="2200">
                <a:solidFill>
                  <a:srgbClr val="000000"/>
                </a:solidFill>
              </a:rPr>
              <a:t>Early initiation of </a:t>
            </a:r>
            <a:br>
              <a:rPr lang="en-US" altLang="en-US" sz="2200">
                <a:solidFill>
                  <a:srgbClr val="000000"/>
                </a:solidFill>
              </a:rPr>
            </a:br>
            <a:r>
              <a:rPr lang="en-US" altLang="en-US" sz="2200">
                <a:solidFill>
                  <a:srgbClr val="000000"/>
                </a:solidFill>
              </a:rPr>
              <a:t>the problem behavior</a:t>
            </a:r>
            <a:endParaRPr lang="en-US" altLang="en-US" sz="2200" i="1">
              <a:solidFill>
                <a:srgbClr val="000000"/>
              </a:solidFill>
            </a:endParaRPr>
          </a:p>
        </p:txBody>
      </p:sp>
      <p:sp>
        <p:nvSpPr>
          <p:cNvPr id="15371" name="Text Box 12"/>
          <p:cNvSpPr txBox="1">
            <a:spLocks noChangeArrowheads="1"/>
          </p:cNvSpPr>
          <p:nvPr/>
        </p:nvSpPr>
        <p:spPr bwMode="auto">
          <a:xfrm>
            <a:off x="2179638" y="4067176"/>
            <a:ext cx="4051300" cy="4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algn="l">
              <a:lnSpc>
                <a:spcPct val="95000"/>
              </a:lnSpc>
              <a:spcBef>
                <a:spcPct val="20000"/>
              </a:spcBef>
              <a:spcAft>
                <a:spcPct val="20000"/>
              </a:spcAft>
            </a:pPr>
            <a:r>
              <a:rPr lang="en-US" altLang="en-US" sz="2200">
                <a:solidFill>
                  <a:srgbClr val="000000"/>
                </a:solidFill>
              </a:rPr>
              <a:t>Gang involvement</a:t>
            </a:r>
            <a:endParaRPr lang="en-US" altLang="en-US" sz="44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2410217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AutoShape 1"/>
          <p:cNvSpPr>
            <a:spLocks/>
          </p:cNvSpPr>
          <p:nvPr/>
        </p:nvSpPr>
        <p:spPr bwMode="auto">
          <a:xfrm>
            <a:off x="1524000" y="188641"/>
            <a:ext cx="9144000" cy="2288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7375E"/>
          </a:solidFill>
          <a:ln w="36124" cap="flat" cmpd="sng">
            <a:solidFill>
              <a:srgbClr val="254061"/>
            </a:solidFill>
            <a:prstDash val="solid"/>
            <a:round/>
            <a:headEnd/>
            <a:tailEnd/>
          </a:ln>
          <a:effectLst/>
        </p:spPr>
        <p:txBody>
          <a:bodyPr lIns="0" tIns="0" rIns="0" bIns="0" anchor="ctr"/>
          <a:lstStyle/>
          <a:p>
            <a:pPr marL="0" marR="0" lvl="0" indent="0" algn="l" defTabSz="583758"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18434" name="Line 2"/>
          <p:cNvSpPr>
            <a:spLocks noChangeShapeType="1"/>
          </p:cNvSpPr>
          <p:nvPr/>
        </p:nvSpPr>
        <p:spPr bwMode="auto">
          <a:xfrm>
            <a:off x="1524000" y="455414"/>
            <a:ext cx="9144000" cy="0"/>
          </a:xfrm>
          <a:prstGeom prst="line">
            <a:avLst/>
          </a:prstGeom>
          <a:noFill/>
          <a:ln w="27093" cap="flat" cmpd="sng">
            <a:solidFill>
              <a:srgbClr val="376092"/>
            </a:solidFill>
            <a:prstDash val="solid"/>
            <a:round/>
            <a:headEnd/>
            <a:tailEnd/>
          </a:ln>
          <a:effectLst/>
        </p:spPr>
        <p:txBody>
          <a:bodyPr lIns="64291" tIns="32146" rIns="64291" bIns="32146"/>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ＭＳ Ｐゴシック" charset="-128"/>
              <a:cs typeface="+mn-cs"/>
            </a:endParaRPr>
          </a:p>
        </p:txBody>
      </p:sp>
      <p:sp>
        <p:nvSpPr>
          <p:cNvPr id="18435" name="Line 3"/>
          <p:cNvSpPr>
            <a:spLocks noChangeShapeType="1"/>
          </p:cNvSpPr>
          <p:nvPr/>
        </p:nvSpPr>
        <p:spPr bwMode="auto">
          <a:xfrm>
            <a:off x="1524000" y="488900"/>
            <a:ext cx="9144000" cy="0"/>
          </a:xfrm>
          <a:prstGeom prst="line">
            <a:avLst/>
          </a:prstGeom>
          <a:noFill/>
          <a:ln w="18062" cap="flat" cmpd="sng">
            <a:solidFill>
              <a:srgbClr val="95B3D7"/>
            </a:solidFill>
            <a:prstDash val="solid"/>
            <a:round/>
            <a:headEnd/>
            <a:tailEnd/>
          </a:ln>
          <a:effectLst/>
        </p:spPr>
        <p:txBody>
          <a:bodyPr lIns="64291" tIns="32146" rIns="64291" bIns="32146"/>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ＭＳ Ｐゴシック" charset="-128"/>
              <a:cs typeface="+mn-cs"/>
            </a:endParaRPr>
          </a:p>
        </p:txBody>
      </p:sp>
      <p:sp>
        <p:nvSpPr>
          <p:cNvPr id="18436" name="Line 4"/>
          <p:cNvSpPr>
            <a:spLocks noChangeShapeType="1"/>
          </p:cNvSpPr>
          <p:nvPr/>
        </p:nvSpPr>
        <p:spPr bwMode="auto">
          <a:xfrm>
            <a:off x="1524000" y="521271"/>
            <a:ext cx="9144000" cy="0"/>
          </a:xfrm>
          <a:prstGeom prst="line">
            <a:avLst/>
          </a:prstGeom>
          <a:noFill/>
          <a:ln w="13546" cap="flat" cmpd="sng">
            <a:solidFill>
              <a:srgbClr val="B9CDE5"/>
            </a:solidFill>
            <a:prstDash val="solid"/>
            <a:round/>
            <a:headEnd/>
            <a:tailEnd/>
          </a:ln>
          <a:effectLst/>
        </p:spPr>
        <p:txBody>
          <a:bodyPr lIns="64291" tIns="32146" rIns="64291" bIns="32146"/>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ＭＳ Ｐゴシック" charset="-128"/>
              <a:cs typeface="+mn-cs"/>
            </a:endParaRPr>
          </a:p>
        </p:txBody>
      </p:sp>
      <p:sp>
        <p:nvSpPr>
          <p:cNvPr id="18437" name="Line 5"/>
          <p:cNvSpPr>
            <a:spLocks noChangeShapeType="1"/>
          </p:cNvSpPr>
          <p:nvPr/>
        </p:nvSpPr>
        <p:spPr bwMode="auto">
          <a:xfrm>
            <a:off x="1524000" y="545828"/>
            <a:ext cx="9144000" cy="0"/>
          </a:xfrm>
          <a:prstGeom prst="line">
            <a:avLst/>
          </a:prstGeom>
          <a:noFill/>
          <a:ln w="9031" cap="flat" cmpd="sng">
            <a:solidFill>
              <a:srgbClr val="DCE6F2"/>
            </a:solidFill>
            <a:prstDash val="solid"/>
            <a:round/>
            <a:headEnd/>
            <a:tailEnd/>
          </a:ln>
          <a:effectLst/>
        </p:spPr>
        <p:txBody>
          <a:bodyPr lIns="64291" tIns="32146" rIns="64291" bIns="32146"/>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ＭＳ Ｐゴシック" charset="-128"/>
              <a:cs typeface="+mn-cs"/>
            </a:endParaRPr>
          </a:p>
        </p:txBody>
      </p:sp>
      <p:pic>
        <p:nvPicPr>
          <p:cNvPr id="18438" name="Picture 6" descr="image1.jpg"/>
          <p:cNvPicPr>
            <a:picLocks noChangeAspect="1"/>
          </p:cNvPicPr>
          <p:nvPr/>
        </p:nvPicPr>
        <p:blipFill>
          <a:blip r:embed="rId3"/>
          <a:srcRect/>
          <a:stretch>
            <a:fillRect/>
          </a:stretch>
        </p:blipFill>
        <p:spPr bwMode="auto">
          <a:xfrm>
            <a:off x="1675806" y="1"/>
            <a:ext cx="1919883" cy="532433"/>
          </a:xfrm>
          <a:prstGeom prst="rect">
            <a:avLst/>
          </a:prstGeom>
          <a:noFill/>
          <a:ln w="12700" cap="flat" cmpd="sng">
            <a:noFill/>
            <a:prstDash val="solid"/>
            <a:miter lim="0"/>
            <a:headEnd type="none" w="med" len="med"/>
            <a:tailEnd type="none" w="med" len="med"/>
          </a:ln>
          <a:effectLst/>
        </p:spPr>
      </p:pic>
      <p:sp>
        <p:nvSpPr>
          <p:cNvPr id="18439" name="AutoShape 7"/>
          <p:cNvSpPr>
            <a:spLocks/>
          </p:cNvSpPr>
          <p:nvPr/>
        </p:nvSpPr>
        <p:spPr bwMode="auto">
          <a:xfrm>
            <a:off x="4173885" y="117202"/>
            <a:ext cx="5924848" cy="4141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88896" tIns="50798" rIns="88896" bIns="50798"/>
          <a:lstStyle/>
          <a:p>
            <a:pPr marL="0" marR="0" lvl="0" indent="0" algn="l" defTabSz="914145" rtl="0" eaLnBrk="1" fontAlgn="base" latinLnBrk="0" hangingPunct="1">
              <a:lnSpc>
                <a:spcPct val="100000"/>
              </a:lnSpc>
              <a:spcBef>
                <a:spcPts val="422"/>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charset="0"/>
                <a:ea typeface="Helvetica" charset="0"/>
                <a:cs typeface="Helvetica" charset="0"/>
                <a:sym typeface="Helvetica" charset="0"/>
              </a:rPr>
              <a:t>Civil Operations – Capacity and Membership</a:t>
            </a:r>
            <a:endParaRPr kumimoji="0" lang="en-US" sz="1800" b="0" i="0" u="none" strike="noStrike" kern="1200" cap="none" spc="0" normalizeH="0" baseline="0" noProof="0" dirty="0">
              <a:ln>
                <a:noFill/>
              </a:ln>
              <a:solidFill>
                <a:prstClr val="white"/>
              </a:solidFill>
              <a:effectLst/>
              <a:uLnTx/>
              <a:uFillTx/>
              <a:latin typeface="Arial" charset="0"/>
              <a:ea typeface="ＭＳ Ｐゴシック" charset="-128"/>
              <a:cs typeface="+mn-cs"/>
            </a:endParaRPr>
          </a:p>
        </p:txBody>
      </p:sp>
      <p:sp>
        <p:nvSpPr>
          <p:cNvPr id="18440" name="Line 8"/>
          <p:cNvSpPr>
            <a:spLocks noChangeShapeType="1"/>
          </p:cNvSpPr>
          <p:nvPr/>
        </p:nvSpPr>
        <p:spPr bwMode="auto">
          <a:xfrm>
            <a:off x="2209354" y="1447726"/>
            <a:ext cx="8076902" cy="0"/>
          </a:xfrm>
          <a:prstGeom prst="line">
            <a:avLst/>
          </a:prstGeom>
          <a:noFill/>
          <a:ln w="54186" cap="flat" cmpd="sng">
            <a:solidFill>
              <a:srgbClr val="A81217"/>
            </a:solidFill>
            <a:prstDash val="solid"/>
            <a:round/>
            <a:headEnd/>
            <a:tailEnd/>
          </a:ln>
          <a:effectLst/>
        </p:spPr>
        <p:txBody>
          <a:bodyPr lIns="64291" tIns="32146" rIns="64291" bIns="32146"/>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ＭＳ Ｐゴシック" charset="-128"/>
              <a:cs typeface="+mn-cs"/>
            </a:endParaRPr>
          </a:p>
        </p:txBody>
      </p:sp>
      <p:pic>
        <p:nvPicPr>
          <p:cNvPr id="18441" name="Picture 9" descr="image5.jpg"/>
          <p:cNvPicPr>
            <a:picLocks noChangeAspect="1"/>
          </p:cNvPicPr>
          <p:nvPr/>
        </p:nvPicPr>
        <p:blipFill>
          <a:blip r:embed="rId4"/>
          <a:srcRect/>
          <a:stretch>
            <a:fillRect/>
          </a:stretch>
        </p:blipFill>
        <p:spPr bwMode="auto">
          <a:xfrm>
            <a:off x="1227909" y="1"/>
            <a:ext cx="10267405" cy="6856883"/>
          </a:xfrm>
          <a:prstGeom prst="rect">
            <a:avLst/>
          </a:prstGeom>
          <a:noFill/>
          <a:ln w="12700" cap="flat" cmpd="sng">
            <a:noFill/>
            <a:prstDash val="solid"/>
            <a:miter lim="0"/>
            <a:headEnd type="none" w="med" len="med"/>
            <a:tailEnd type="none" w="med" len="med"/>
          </a:ln>
          <a:effectLst/>
        </p:spPr>
      </p:pic>
      <p:sp>
        <p:nvSpPr>
          <p:cNvPr id="18442" name="AutoShape 10"/>
          <p:cNvSpPr>
            <a:spLocks/>
          </p:cNvSpPr>
          <p:nvPr/>
        </p:nvSpPr>
        <p:spPr bwMode="auto">
          <a:xfrm>
            <a:off x="3374679" y="121667"/>
            <a:ext cx="2816201" cy="8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88896" tIns="50798" rIns="88896" bIns="50798"/>
          <a:lstStyle/>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The goal…</a:t>
            </a:r>
            <a:endParaRPr kumimoji="0" lang="en-US" sz="24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endParaRPr>
          </a:p>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Healthy behaviors</a:t>
            </a:r>
            <a:endParaRPr kumimoji="0" lang="en-US" sz="24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endParaRPr>
          </a:p>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for all children and youth</a:t>
            </a:r>
            <a:endParaRPr kumimoji="0" lang="en-US" sz="1800" b="0" i="0" u="none" strike="noStrike" kern="1200" cap="none" spc="0" normalizeH="0" baseline="0" noProof="0" dirty="0">
              <a:ln>
                <a:noFill/>
              </a:ln>
              <a:solidFill>
                <a:srgbClr val="FFFCF9">
                  <a:lumMod val="10000"/>
                </a:srgbClr>
              </a:solidFill>
              <a:effectLst/>
              <a:uLnTx/>
              <a:uFillTx/>
              <a:latin typeface="Arial" charset="0"/>
              <a:ea typeface="ＭＳ Ｐゴシック" charset="-128"/>
              <a:cs typeface="+mn-cs"/>
            </a:endParaRPr>
          </a:p>
        </p:txBody>
      </p:sp>
      <p:sp>
        <p:nvSpPr>
          <p:cNvPr id="18443" name="AutoShape 11"/>
          <p:cNvSpPr>
            <a:spLocks/>
          </p:cNvSpPr>
          <p:nvPr/>
        </p:nvSpPr>
        <p:spPr bwMode="auto">
          <a:xfrm>
            <a:off x="2175867" y="1355082"/>
            <a:ext cx="4899050" cy="7980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88896" tIns="50798" rIns="88896" bIns="50798"/>
          <a:lstStyle/>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Start with…</a:t>
            </a:r>
            <a:endParaRPr kumimoji="0" lang="en-US" sz="24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endParaRPr>
          </a:p>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Healthy beliefs &amp; clear standards</a:t>
            </a:r>
            <a:endParaRPr kumimoji="0" lang="en-US" sz="24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endParaRPr>
          </a:p>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…in families, schools, communities and peer groups</a:t>
            </a:r>
            <a:endParaRPr kumimoji="0" lang="en-US" sz="1800" b="0" i="0" u="none" strike="noStrike" kern="1200" cap="none" spc="0" normalizeH="0" baseline="0" noProof="0" dirty="0">
              <a:ln>
                <a:noFill/>
              </a:ln>
              <a:solidFill>
                <a:srgbClr val="FFFCF9">
                  <a:lumMod val="10000"/>
                </a:srgbClr>
              </a:solidFill>
              <a:effectLst/>
              <a:uLnTx/>
              <a:uFillTx/>
              <a:latin typeface="Arial" charset="0"/>
              <a:ea typeface="ＭＳ Ｐゴシック" charset="-128"/>
              <a:cs typeface="+mn-cs"/>
            </a:endParaRPr>
          </a:p>
        </p:txBody>
      </p:sp>
      <p:sp>
        <p:nvSpPr>
          <p:cNvPr id="18444" name="AutoShape 12"/>
          <p:cNvSpPr>
            <a:spLocks/>
          </p:cNvSpPr>
          <p:nvPr/>
        </p:nvSpPr>
        <p:spPr bwMode="auto">
          <a:xfrm>
            <a:off x="2190380" y="2734718"/>
            <a:ext cx="4873377" cy="1082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88896" tIns="50798" rIns="88896" bIns="50798"/>
          <a:lstStyle/>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Build…</a:t>
            </a:r>
            <a:endParaRPr kumimoji="0" lang="en-US" sz="24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endParaRPr>
          </a:p>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Bonding</a:t>
            </a:r>
            <a:endParaRPr kumimoji="0" lang="en-US" sz="10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endParaRPr>
          </a:p>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 Attachment   • Commitment</a:t>
            </a:r>
            <a:endParaRPr kumimoji="0" lang="en-US" sz="24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endParaRPr>
          </a:p>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…to families, schools, communities and peer groups</a:t>
            </a:r>
            <a:endParaRPr kumimoji="0" lang="en-US" sz="1800" b="0" i="0" u="none" strike="noStrike" kern="1200" cap="none" spc="0" normalizeH="0" baseline="0" noProof="0" dirty="0">
              <a:ln>
                <a:noFill/>
              </a:ln>
              <a:solidFill>
                <a:srgbClr val="FFFCF9">
                  <a:lumMod val="10000"/>
                </a:srgbClr>
              </a:solidFill>
              <a:effectLst/>
              <a:uLnTx/>
              <a:uFillTx/>
              <a:latin typeface="Arial" charset="0"/>
              <a:ea typeface="ＭＳ Ｐゴシック" charset="-128"/>
              <a:cs typeface="+mn-cs"/>
            </a:endParaRPr>
          </a:p>
        </p:txBody>
      </p:sp>
      <p:sp>
        <p:nvSpPr>
          <p:cNvPr id="18445" name="AutoShape 13"/>
          <p:cNvSpPr>
            <a:spLocks/>
          </p:cNvSpPr>
          <p:nvPr/>
        </p:nvSpPr>
        <p:spPr bwMode="auto">
          <a:xfrm>
            <a:off x="1739431" y="4369967"/>
            <a:ext cx="2038201" cy="601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88896" tIns="50798" rIns="88896" bIns="50798"/>
          <a:lstStyle/>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By providing…</a:t>
            </a:r>
            <a:endParaRPr kumimoji="0" lang="en-US" sz="24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endParaRPr>
          </a:p>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Opportunities</a:t>
            </a:r>
            <a:endParaRPr kumimoji="0" lang="en-US" sz="1800" b="0" i="0" u="none" strike="noStrike" kern="1200" cap="none" spc="0" normalizeH="0" baseline="0" noProof="0" dirty="0">
              <a:ln>
                <a:noFill/>
              </a:ln>
              <a:solidFill>
                <a:srgbClr val="FFFCF9">
                  <a:lumMod val="10000"/>
                </a:srgbClr>
              </a:solidFill>
              <a:effectLst/>
              <a:uLnTx/>
              <a:uFillTx/>
              <a:latin typeface="Arial" charset="0"/>
              <a:ea typeface="ＭＳ Ｐゴシック" charset="-128"/>
              <a:cs typeface="+mn-cs"/>
            </a:endParaRPr>
          </a:p>
        </p:txBody>
      </p:sp>
      <p:sp>
        <p:nvSpPr>
          <p:cNvPr id="18446" name="AutoShape 14"/>
          <p:cNvSpPr>
            <a:spLocks/>
          </p:cNvSpPr>
          <p:nvPr/>
        </p:nvSpPr>
        <p:spPr bwMode="auto">
          <a:xfrm>
            <a:off x="3909343" y="4369967"/>
            <a:ext cx="1503536" cy="6194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88896" tIns="50798" rIns="88896" bIns="50798"/>
          <a:lstStyle/>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By providing…</a:t>
            </a:r>
            <a:endParaRPr kumimoji="0" lang="en-US" sz="24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endParaRPr>
          </a:p>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Skills</a:t>
            </a:r>
            <a:endParaRPr kumimoji="0" lang="en-US" sz="1800" b="0" i="0" u="none" strike="noStrike" kern="1200" cap="none" spc="0" normalizeH="0" baseline="0" noProof="0" dirty="0">
              <a:ln>
                <a:noFill/>
              </a:ln>
              <a:solidFill>
                <a:srgbClr val="FFFCF9">
                  <a:lumMod val="10000"/>
                </a:srgbClr>
              </a:solidFill>
              <a:effectLst/>
              <a:uLnTx/>
              <a:uFillTx/>
              <a:latin typeface="Arial" charset="0"/>
              <a:ea typeface="ＭＳ Ｐゴシック" charset="-128"/>
              <a:cs typeface="+mn-cs"/>
            </a:endParaRPr>
          </a:p>
        </p:txBody>
      </p:sp>
      <p:sp>
        <p:nvSpPr>
          <p:cNvPr id="18447" name="AutoShape 15"/>
          <p:cNvSpPr>
            <a:spLocks/>
          </p:cNvSpPr>
          <p:nvPr/>
        </p:nvSpPr>
        <p:spPr bwMode="auto">
          <a:xfrm>
            <a:off x="5590358" y="4357689"/>
            <a:ext cx="2005831" cy="6194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88896" tIns="50798" rIns="88896" bIns="50798"/>
          <a:lstStyle/>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By providing…</a:t>
            </a:r>
            <a:endParaRPr kumimoji="0" lang="en-US" sz="24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endParaRPr>
          </a:p>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Recognition</a:t>
            </a:r>
            <a:endParaRPr kumimoji="0" lang="en-US" sz="1800" b="0" i="0" u="none" strike="noStrike" kern="1200" cap="none" spc="0" normalizeH="0" baseline="0" noProof="0" dirty="0">
              <a:ln>
                <a:noFill/>
              </a:ln>
              <a:solidFill>
                <a:srgbClr val="FFFCF9">
                  <a:lumMod val="10000"/>
                </a:srgbClr>
              </a:solidFill>
              <a:effectLst/>
              <a:uLnTx/>
              <a:uFillTx/>
              <a:latin typeface="Arial" charset="0"/>
              <a:ea typeface="ＭＳ Ｐゴシック" charset="-128"/>
              <a:cs typeface="+mn-cs"/>
            </a:endParaRPr>
          </a:p>
        </p:txBody>
      </p:sp>
      <p:sp>
        <p:nvSpPr>
          <p:cNvPr id="18448" name="AutoShape 16"/>
          <p:cNvSpPr>
            <a:spLocks/>
          </p:cNvSpPr>
          <p:nvPr/>
        </p:nvSpPr>
        <p:spPr bwMode="auto">
          <a:xfrm>
            <a:off x="2364507" y="5693794"/>
            <a:ext cx="4527352" cy="601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88896" tIns="50798" rIns="88896" bIns="50798"/>
          <a:lstStyle/>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And by nurturing…</a:t>
            </a:r>
            <a:endParaRPr kumimoji="0" lang="en-US" sz="24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endParaRPr>
          </a:p>
          <a:p>
            <a:pPr marL="0" marR="0" lvl="0" indent="0" algn="ctr" defTabSz="914145"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Individual characteristics</a:t>
            </a:r>
            <a:endParaRPr kumimoji="0" lang="en-US" sz="1800" b="0" i="0" u="none" strike="noStrike" kern="1200" cap="none" spc="0" normalizeH="0" baseline="0" noProof="0" dirty="0">
              <a:ln>
                <a:noFill/>
              </a:ln>
              <a:solidFill>
                <a:srgbClr val="FFFCF9">
                  <a:lumMod val="10000"/>
                </a:srgbClr>
              </a:solidFill>
              <a:effectLst/>
              <a:uLnTx/>
              <a:uFillTx/>
              <a:latin typeface="Arial" charset="0"/>
              <a:ea typeface="ＭＳ Ｐゴシック" charset="-128"/>
              <a:cs typeface="+mn-cs"/>
            </a:endParaRPr>
          </a:p>
        </p:txBody>
      </p:sp>
      <p:sp>
        <p:nvSpPr>
          <p:cNvPr id="18449" name="AutoShape 17"/>
          <p:cNvSpPr>
            <a:spLocks/>
          </p:cNvSpPr>
          <p:nvPr/>
        </p:nvSpPr>
        <p:spPr bwMode="auto">
          <a:xfrm>
            <a:off x="2346648" y="4903517"/>
            <a:ext cx="4666878" cy="6630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88896" tIns="50798" rIns="88896" bIns="50798"/>
          <a:lstStyle/>
          <a:p>
            <a:pPr marL="0" marR="0" lvl="0" indent="0" algn="l" defTabSz="914145" rtl="0" eaLnBrk="1" fontAlgn="base" latinLnBrk="0" hangingPunct="1">
              <a:lnSpc>
                <a:spcPct val="9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CF9">
                    <a:lumMod val="10000"/>
                  </a:srgbClr>
                </a:solidFill>
                <a:effectLst/>
                <a:uLnTx/>
                <a:uFillTx/>
                <a:latin typeface="Arial" pitchFamily="34" charset="0"/>
                <a:ea typeface="ＭＳ Ｐゴシック" charset="-128"/>
                <a:cs typeface="Arial" pitchFamily="34" charset="0"/>
                <a:sym typeface="Arial" pitchFamily="34" charset="0"/>
              </a:rPr>
              <a:t>…in families, schools, communities and peer groups</a:t>
            </a:r>
            <a:endParaRPr kumimoji="0" lang="en-US" sz="2400" b="0" i="0" u="none" strike="noStrike" kern="1200" cap="none" spc="0" normalizeH="0" baseline="0" noProof="0" dirty="0">
              <a:ln>
                <a:noFill/>
              </a:ln>
              <a:solidFill>
                <a:srgbClr val="FFFCF9">
                  <a:lumMod val="10000"/>
                </a:srgbClr>
              </a:solidFill>
              <a:effectLst/>
              <a:uLnTx/>
              <a:uFillTx/>
              <a:latin typeface="Times New Roman" pitchFamily="18" charset="0"/>
              <a:ea typeface="ＭＳ Ｐゴシック" charset="-128"/>
              <a:cs typeface="Times New Roman" pitchFamily="18" charset="0"/>
              <a:sym typeface="Times New Roman" pitchFamily="18" charset="0"/>
            </a:endParaRPr>
          </a:p>
        </p:txBody>
      </p:sp>
    </p:spTree>
    <p:extLst>
      <p:ext uri="{BB962C8B-B14F-4D97-AF65-F5344CB8AC3E}">
        <p14:creationId xmlns:p14="http://schemas.microsoft.com/office/powerpoint/2010/main" val="951875260"/>
      </p:ext>
    </p:extLst>
  </p:cSld>
  <p:clrMapOvr>
    <a:masterClrMapping/>
  </p:clrMapOvr>
  <p:transition spd="med"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80457" y="1619794"/>
            <a:ext cx="7772400" cy="3372394"/>
          </a:xfrm>
        </p:spPr>
        <p:txBody>
          <a:bodyPr/>
          <a:lstStyle/>
          <a:p>
            <a:pPr algn="l"/>
            <a:r>
              <a:rPr lang="en-US" sz="3600" i="1" dirty="0">
                <a:solidFill>
                  <a:schemeClr val="bg2">
                    <a:lumMod val="10000"/>
                  </a:schemeClr>
                </a:solidFill>
              </a:rPr>
              <a:t>Communities</a:t>
            </a:r>
            <a:br>
              <a:rPr lang="en-US" sz="3600" i="1" dirty="0">
                <a:solidFill>
                  <a:schemeClr val="bg2">
                    <a:lumMod val="10000"/>
                  </a:schemeClr>
                </a:solidFill>
              </a:rPr>
            </a:br>
            <a:r>
              <a:rPr lang="en-US" sz="3600" i="1" dirty="0">
                <a:solidFill>
                  <a:schemeClr val="bg2">
                    <a:lumMod val="10000"/>
                  </a:schemeClr>
                </a:solidFill>
              </a:rPr>
              <a:t>are perfectly engineered </a:t>
            </a:r>
            <a:br>
              <a:rPr lang="en-US" sz="3600" i="1" dirty="0">
                <a:solidFill>
                  <a:schemeClr val="bg2">
                    <a:lumMod val="10000"/>
                  </a:schemeClr>
                </a:solidFill>
              </a:rPr>
            </a:br>
            <a:r>
              <a:rPr lang="en-US" sz="3600" i="1" dirty="0">
                <a:solidFill>
                  <a:schemeClr val="bg2">
                    <a:lumMod val="10000"/>
                  </a:schemeClr>
                </a:solidFill>
              </a:rPr>
              <a:t>to get the results </a:t>
            </a:r>
            <a:br>
              <a:rPr lang="en-US" sz="3600" i="1" dirty="0">
                <a:solidFill>
                  <a:schemeClr val="bg2">
                    <a:lumMod val="10000"/>
                  </a:schemeClr>
                </a:solidFill>
              </a:rPr>
            </a:br>
            <a:r>
              <a:rPr lang="en-US" sz="3600" i="1" dirty="0">
                <a:solidFill>
                  <a:schemeClr val="bg2">
                    <a:lumMod val="10000"/>
                  </a:schemeClr>
                </a:solidFill>
              </a:rPr>
              <a:t>they are currently getting… this is why they should think comprehensively even if they cannot act comprehensively</a:t>
            </a:r>
          </a:p>
        </p:txBody>
      </p:sp>
    </p:spTree>
    <p:extLst>
      <p:ext uri="{BB962C8B-B14F-4D97-AF65-F5344CB8AC3E}">
        <p14:creationId xmlns:p14="http://schemas.microsoft.com/office/powerpoint/2010/main" val="36683219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itel 16"/>
          <p:cNvSpPr>
            <a:spLocks noGrp="1"/>
          </p:cNvSpPr>
          <p:nvPr>
            <p:ph type="title"/>
          </p:nvPr>
        </p:nvSpPr>
        <p:spPr bwMode="auto">
          <a:xfrm>
            <a:off x="1524000" y="0"/>
            <a:ext cx="7262776" cy="72104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solidFill>
                  <a:srgbClr val="002060"/>
                </a:solidFill>
                <a:latin typeface="+mj-lt"/>
                <a:ea typeface="ＭＳ Ｐゴシック" charset="-128"/>
              </a:rPr>
              <a:t>Personal Inventory Assessment History</a:t>
            </a:r>
          </a:p>
        </p:txBody>
      </p:sp>
      <p:sp>
        <p:nvSpPr>
          <p:cNvPr id="6" name="Content Placeholder 2"/>
          <p:cNvSpPr>
            <a:spLocks/>
          </p:cNvSpPr>
          <p:nvPr/>
        </p:nvSpPr>
        <p:spPr bwMode="auto">
          <a:xfrm>
            <a:off x="2172839" y="1851080"/>
            <a:ext cx="74676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400 B.C.    Hippocrates  </a:t>
            </a:r>
            <a:r>
              <a:rPr kumimoji="0" lang="en-US" sz="32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sym typeface="Wingdings" pitchFamily="2" charset="2"/>
              </a:rPr>
              <a:t> </a:t>
            </a:r>
            <a:r>
              <a:rPr kumimoji="0" lang="en-US" sz="32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Four types</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sym typeface="Wingdings" pitchFamily="2" charset="2"/>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Sanguine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Choleric</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Phlegmatic</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Melancholic</a:t>
            </a:r>
          </a:p>
        </p:txBody>
      </p:sp>
      <p:pic>
        <p:nvPicPr>
          <p:cNvPr id="7" name="Picture 10" descr="j02339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446" y="2856615"/>
            <a:ext cx="4497951" cy="23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Flower logo-Shadow &amp; Beveled B"/>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635344" y="5503180"/>
            <a:ext cx="1002433" cy="98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37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2000"/>
                            </p:stCondLst>
                            <p:childTnLst>
                              <p:par>
                                <p:cTn id="12" presetID="49" presetClass="entr" presetSubtype="0" decel="10000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fltVal val="0"/>
                                          </p:val>
                                        </p:tav>
                                        <p:tav tm="100000">
                                          <p:val>
                                            <p:strVal val="#ppt_w"/>
                                          </p:val>
                                        </p:tav>
                                      </p:tavLst>
                                    </p:anim>
                                    <p:anim calcmode="lin" valueType="num">
                                      <p:cBhvr>
                                        <p:cTn id="15" dur="2000" fill="hold"/>
                                        <p:tgtEl>
                                          <p:spTgt spid="8"/>
                                        </p:tgtEl>
                                        <p:attrNameLst>
                                          <p:attrName>ppt_h</p:attrName>
                                        </p:attrNameLst>
                                      </p:cBhvr>
                                      <p:tavLst>
                                        <p:tav tm="0">
                                          <p:val>
                                            <p:fltVal val="0"/>
                                          </p:val>
                                        </p:tav>
                                        <p:tav tm="100000">
                                          <p:val>
                                            <p:strVal val="#ppt_h"/>
                                          </p:val>
                                        </p:tav>
                                      </p:tavLst>
                                    </p:anim>
                                    <p:anim calcmode="lin" valueType="num">
                                      <p:cBhvr>
                                        <p:cTn id="16" dur="2000" fill="hold"/>
                                        <p:tgtEl>
                                          <p:spTgt spid="8"/>
                                        </p:tgtEl>
                                        <p:attrNameLst>
                                          <p:attrName>style.rotation</p:attrName>
                                        </p:attrNameLst>
                                      </p:cBhvr>
                                      <p:tavLst>
                                        <p:tav tm="0">
                                          <p:val>
                                            <p:fltVal val="360"/>
                                          </p:val>
                                        </p:tav>
                                        <p:tav tm="100000">
                                          <p:val>
                                            <p:fltVal val="0"/>
                                          </p:val>
                                        </p:tav>
                                      </p:tavLst>
                                    </p:anim>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at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88004" y="906584"/>
            <a:ext cx="8352203" cy="5222065"/>
          </a:xfrm>
        </p:spPr>
      </p:pic>
    </p:spTree>
    <p:extLst>
      <p:ext uri="{BB962C8B-B14F-4D97-AF65-F5344CB8AC3E}">
        <p14:creationId xmlns:p14="http://schemas.microsoft.com/office/powerpoint/2010/main" val="214995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6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657497" y="195308"/>
            <a:ext cx="10696303" cy="6388372"/>
          </a:xfrm>
          <a:prstGeom prst="rect">
            <a:avLst/>
          </a:prstGeom>
        </p:spPr>
      </p:pic>
    </p:spTree>
    <p:extLst>
      <p:ext uri="{BB962C8B-B14F-4D97-AF65-F5344CB8AC3E}">
        <p14:creationId xmlns:p14="http://schemas.microsoft.com/office/powerpoint/2010/main" val="939893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10000"/>
                  </a:schemeClr>
                </a:solidFill>
              </a:rPr>
              <a:t>Coalition Definition  </a:t>
            </a:r>
            <a:endParaRPr lang="en-US" dirty="0">
              <a:solidFill>
                <a:schemeClr val="bg2">
                  <a:lumMod val="10000"/>
                </a:schemeClr>
              </a:solidFill>
            </a:endParaRPr>
          </a:p>
        </p:txBody>
      </p:sp>
      <p:sp>
        <p:nvSpPr>
          <p:cNvPr id="3" name="Content Placeholder 2"/>
          <p:cNvSpPr>
            <a:spLocks noGrp="1"/>
          </p:cNvSpPr>
          <p:nvPr>
            <p:ph idx="1"/>
          </p:nvPr>
        </p:nvSpPr>
        <p:spPr/>
        <p:txBody>
          <a:bodyPr/>
          <a:lstStyle/>
          <a:p>
            <a:r>
              <a:rPr lang="en-US" sz="2800" dirty="0">
                <a:solidFill>
                  <a:schemeClr val="bg2">
                    <a:lumMod val="10000"/>
                  </a:schemeClr>
                </a:solidFill>
              </a:rPr>
              <a:t>A</a:t>
            </a:r>
            <a:r>
              <a:rPr lang="en-US" sz="2800" dirty="0" smtClean="0">
                <a:solidFill>
                  <a:schemeClr val="bg2">
                    <a:lumMod val="10000"/>
                  </a:schemeClr>
                </a:solidFill>
              </a:rPr>
              <a:t> </a:t>
            </a:r>
            <a:r>
              <a:rPr lang="en-US" sz="2800" dirty="0">
                <a:solidFill>
                  <a:schemeClr val="bg2">
                    <a:lumMod val="10000"/>
                  </a:schemeClr>
                </a:solidFill>
              </a:rPr>
              <a:t>voluntary, formal agreement and collaboration between citizens, groups or sectors of a community in which each group retains its identity but all agree to work together toward a common goal of enhancing one other's capacity, to achieve a common purpose and or goal by sharing risks, responsibilities, resources and rewards</a:t>
            </a:r>
            <a:r>
              <a:rPr lang="en-US" sz="2800" dirty="0" smtClean="0">
                <a:solidFill>
                  <a:schemeClr val="bg2">
                    <a:lumMod val="10000"/>
                  </a:schemeClr>
                </a:solidFill>
              </a:rPr>
              <a:t>.“ – </a:t>
            </a:r>
            <a:r>
              <a:rPr lang="en-US" altLang="en-US" sz="2800" i="1" dirty="0" smtClean="0">
                <a:solidFill>
                  <a:schemeClr val="bg2">
                    <a:lumMod val="10000"/>
                  </a:schemeClr>
                </a:solidFill>
                <a:cs typeface="Arial" panose="020B0604020202020204" pitchFamily="34" charset="0"/>
                <a:sym typeface="Wingdings" panose="05000000000000000000" pitchFamily="2" charset="2"/>
              </a:rPr>
              <a:t>Himmelman (adapted)</a:t>
            </a:r>
            <a:endParaRPr lang="en-US" altLang="en-US" sz="2800" i="1" dirty="0">
              <a:solidFill>
                <a:schemeClr val="bg2">
                  <a:lumMod val="10000"/>
                </a:schemeClr>
              </a:solidFill>
              <a:cs typeface="Arial" panose="020B0604020202020204" pitchFamily="34" charset="0"/>
              <a:sym typeface="Wingdings" panose="05000000000000000000" pitchFamily="2" charset="2"/>
            </a:endParaRPr>
          </a:p>
          <a:p>
            <a:endParaRPr lang="en-US" dirty="0">
              <a:solidFill>
                <a:schemeClr val="bg2">
                  <a:lumMod val="10000"/>
                </a:schemeClr>
              </a:solidFill>
            </a:endParaRPr>
          </a:p>
        </p:txBody>
      </p:sp>
      <p:pic>
        <p:nvPicPr>
          <p:cNvPr id="4" name="Picture 3"/>
          <p:cNvPicPr>
            <a:picLocks noChangeAspect="1"/>
          </p:cNvPicPr>
          <p:nvPr/>
        </p:nvPicPr>
        <p:blipFill>
          <a:blip r:embed="rId2"/>
          <a:stretch>
            <a:fillRect/>
          </a:stretch>
        </p:blipFill>
        <p:spPr>
          <a:xfrm>
            <a:off x="8509405" y="3524738"/>
            <a:ext cx="3487311" cy="3224972"/>
          </a:xfrm>
          <a:prstGeom prst="rect">
            <a:avLst/>
          </a:prstGeom>
        </p:spPr>
      </p:pic>
    </p:spTree>
    <p:extLst>
      <p:ext uri="{BB962C8B-B14F-4D97-AF65-F5344CB8AC3E}">
        <p14:creationId xmlns:p14="http://schemas.microsoft.com/office/powerpoint/2010/main" val="11098289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SPF-Graphic-for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814" y="1617784"/>
            <a:ext cx="3409819" cy="33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609600" y="1219200"/>
            <a:ext cx="4876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1625"/>
              </a:lnSpc>
            </a:pPr>
            <a:r>
              <a:rPr lang="en-US" altLang="en-US" sz="1600" b="1" u="sng" dirty="0">
                <a:solidFill>
                  <a:schemeClr val="bg2">
                    <a:lumMod val="10000"/>
                  </a:schemeClr>
                </a:solidFill>
                <a:latin typeface="Trebuchet MS" panose="020B0603020202020204" pitchFamily="34" charset="0"/>
              </a:rPr>
              <a:t>Assessment</a:t>
            </a:r>
            <a:r>
              <a:rPr lang="en-US" altLang="en-US" sz="1600" dirty="0">
                <a:solidFill>
                  <a:schemeClr val="bg2">
                    <a:lumMod val="10000"/>
                  </a:schemeClr>
                </a:solidFill>
                <a:latin typeface="Trebuchet MS" panose="020B0603020202020204" pitchFamily="34" charset="0"/>
              </a:rPr>
              <a:t>-collect data to determine the population needs, resources, and gaps.</a:t>
            </a:r>
          </a:p>
          <a:p>
            <a:pPr eaLnBrk="1" hangingPunct="1">
              <a:lnSpc>
                <a:spcPts val="1625"/>
              </a:lnSpc>
            </a:pPr>
            <a:endParaRPr lang="en-US" altLang="en-US" sz="1600" b="1" u="sng" dirty="0">
              <a:solidFill>
                <a:schemeClr val="bg2">
                  <a:lumMod val="10000"/>
                </a:schemeClr>
              </a:solidFill>
              <a:latin typeface="Trebuchet MS" panose="020B0603020202020204" pitchFamily="34" charset="0"/>
            </a:endParaRPr>
          </a:p>
          <a:p>
            <a:pPr eaLnBrk="1" hangingPunct="1">
              <a:lnSpc>
                <a:spcPts val="1625"/>
              </a:lnSpc>
            </a:pPr>
            <a:r>
              <a:rPr lang="en-US" altLang="en-US" sz="1600" b="1" u="sng" dirty="0">
                <a:solidFill>
                  <a:schemeClr val="bg2">
                    <a:lumMod val="10000"/>
                  </a:schemeClr>
                </a:solidFill>
                <a:latin typeface="Trebuchet MS" panose="020B0603020202020204" pitchFamily="34" charset="0"/>
              </a:rPr>
              <a:t>Capacity</a:t>
            </a:r>
            <a:r>
              <a:rPr lang="en-US" altLang="en-US" sz="1600" dirty="0">
                <a:solidFill>
                  <a:schemeClr val="bg2">
                    <a:lumMod val="10000"/>
                  </a:schemeClr>
                </a:solidFill>
                <a:latin typeface="Trebuchet MS" panose="020B0603020202020204" pitchFamily="34" charset="0"/>
              </a:rPr>
              <a:t>-mobilize and/or build up resources to meet goals.</a:t>
            </a:r>
          </a:p>
          <a:p>
            <a:pPr eaLnBrk="1" hangingPunct="1">
              <a:lnSpc>
                <a:spcPts val="1625"/>
              </a:lnSpc>
            </a:pPr>
            <a:endParaRPr lang="en-US" altLang="en-US" sz="1600" b="1" u="sng" dirty="0">
              <a:solidFill>
                <a:schemeClr val="bg2">
                  <a:lumMod val="10000"/>
                </a:schemeClr>
              </a:solidFill>
              <a:latin typeface="Trebuchet MS" panose="020B0603020202020204" pitchFamily="34" charset="0"/>
            </a:endParaRPr>
          </a:p>
          <a:p>
            <a:pPr eaLnBrk="1" hangingPunct="1">
              <a:lnSpc>
                <a:spcPts val="1625"/>
              </a:lnSpc>
            </a:pPr>
            <a:r>
              <a:rPr lang="en-US" altLang="en-US" sz="1600" b="1" u="sng" dirty="0">
                <a:solidFill>
                  <a:schemeClr val="bg2">
                    <a:lumMod val="10000"/>
                  </a:schemeClr>
                </a:solidFill>
                <a:latin typeface="Trebuchet MS" panose="020B0603020202020204" pitchFamily="34" charset="0"/>
              </a:rPr>
              <a:t>Planning</a:t>
            </a:r>
            <a:r>
              <a:rPr lang="en-US" altLang="en-US" sz="1600" dirty="0">
                <a:solidFill>
                  <a:schemeClr val="bg2">
                    <a:lumMod val="10000"/>
                  </a:schemeClr>
                </a:solidFill>
                <a:latin typeface="Trebuchet MS" panose="020B0603020202020204" pitchFamily="34" charset="0"/>
              </a:rPr>
              <a:t>-development of a comprehensive plan.</a:t>
            </a:r>
          </a:p>
          <a:p>
            <a:pPr eaLnBrk="1" hangingPunct="1">
              <a:lnSpc>
                <a:spcPts val="1625"/>
              </a:lnSpc>
            </a:pPr>
            <a:endParaRPr lang="en-US" altLang="en-US" sz="1600" b="1" u="sng" dirty="0">
              <a:solidFill>
                <a:schemeClr val="bg2">
                  <a:lumMod val="10000"/>
                </a:schemeClr>
              </a:solidFill>
              <a:latin typeface="Trebuchet MS" panose="020B0603020202020204" pitchFamily="34" charset="0"/>
            </a:endParaRPr>
          </a:p>
          <a:p>
            <a:pPr eaLnBrk="1" hangingPunct="1">
              <a:lnSpc>
                <a:spcPts val="1625"/>
              </a:lnSpc>
            </a:pPr>
            <a:r>
              <a:rPr lang="en-US" altLang="en-US" sz="1600" b="1" u="sng" dirty="0">
                <a:solidFill>
                  <a:schemeClr val="bg2">
                    <a:lumMod val="10000"/>
                  </a:schemeClr>
                </a:solidFill>
                <a:latin typeface="Trebuchet MS" panose="020B0603020202020204" pitchFamily="34" charset="0"/>
              </a:rPr>
              <a:t>Implementation</a:t>
            </a:r>
            <a:r>
              <a:rPr lang="en-US" altLang="en-US" sz="1600" dirty="0">
                <a:solidFill>
                  <a:schemeClr val="bg2">
                    <a:lumMod val="10000"/>
                  </a:schemeClr>
                </a:solidFill>
                <a:latin typeface="Trebuchet MS" panose="020B0603020202020204" pitchFamily="34" charset="0"/>
              </a:rPr>
              <a:t>-carrying out of the plan, using evidence-based prevention programs.</a:t>
            </a:r>
          </a:p>
          <a:p>
            <a:pPr eaLnBrk="1" hangingPunct="1">
              <a:lnSpc>
                <a:spcPts val="1625"/>
              </a:lnSpc>
            </a:pPr>
            <a:endParaRPr lang="en-US" altLang="en-US" sz="1600" b="1" u="sng" dirty="0">
              <a:solidFill>
                <a:schemeClr val="bg2">
                  <a:lumMod val="10000"/>
                </a:schemeClr>
              </a:solidFill>
              <a:latin typeface="Trebuchet MS" panose="020B0603020202020204" pitchFamily="34" charset="0"/>
            </a:endParaRPr>
          </a:p>
          <a:p>
            <a:pPr eaLnBrk="1" hangingPunct="1">
              <a:lnSpc>
                <a:spcPts val="1625"/>
              </a:lnSpc>
            </a:pPr>
            <a:r>
              <a:rPr lang="en-US" altLang="en-US" sz="1600" b="1" u="sng" dirty="0">
                <a:solidFill>
                  <a:schemeClr val="bg2">
                    <a:lumMod val="10000"/>
                  </a:schemeClr>
                </a:solidFill>
                <a:latin typeface="Trebuchet MS" panose="020B0603020202020204" pitchFamily="34" charset="0"/>
              </a:rPr>
              <a:t>Evaluation</a:t>
            </a:r>
            <a:r>
              <a:rPr lang="en-US" altLang="en-US" sz="1600" dirty="0">
                <a:solidFill>
                  <a:schemeClr val="bg2">
                    <a:lumMod val="10000"/>
                  </a:schemeClr>
                </a:solidFill>
                <a:latin typeface="Trebuchet MS" panose="020B0603020202020204" pitchFamily="34" charset="0"/>
              </a:rPr>
              <a:t>-monitoring the implementation, measuring impact, and determining needed improvements.</a:t>
            </a:r>
          </a:p>
          <a:p>
            <a:pPr eaLnBrk="1" hangingPunct="1">
              <a:lnSpc>
                <a:spcPts val="1625"/>
              </a:lnSpc>
            </a:pPr>
            <a:endParaRPr lang="en-US" altLang="en-US" sz="1600" dirty="0">
              <a:solidFill>
                <a:schemeClr val="bg2">
                  <a:lumMod val="10000"/>
                </a:schemeClr>
              </a:solidFill>
              <a:latin typeface="Trebuchet MS" panose="020B0603020202020204" pitchFamily="34" charset="0"/>
            </a:endParaRPr>
          </a:p>
          <a:p>
            <a:pPr eaLnBrk="1" hangingPunct="1">
              <a:lnSpc>
                <a:spcPts val="1625"/>
              </a:lnSpc>
            </a:pPr>
            <a:r>
              <a:rPr lang="en-US" altLang="en-US" sz="1600" i="1" dirty="0">
                <a:solidFill>
                  <a:schemeClr val="bg2">
                    <a:lumMod val="10000"/>
                  </a:schemeClr>
                </a:solidFill>
                <a:latin typeface="Trebuchet MS" panose="020B0603020202020204" pitchFamily="34" charset="0"/>
              </a:rPr>
              <a:t>Always be mindful of:</a:t>
            </a:r>
          </a:p>
          <a:p>
            <a:pPr eaLnBrk="1" hangingPunct="1">
              <a:lnSpc>
                <a:spcPts val="1625"/>
              </a:lnSpc>
            </a:pPr>
            <a:r>
              <a:rPr lang="en-US" altLang="en-US" sz="1600" b="1" u="sng" dirty="0">
                <a:solidFill>
                  <a:schemeClr val="bg2">
                    <a:lumMod val="10000"/>
                  </a:schemeClr>
                </a:solidFill>
                <a:latin typeface="Trebuchet MS" panose="020B0603020202020204" pitchFamily="34" charset="0"/>
              </a:rPr>
              <a:t>Sustainability</a:t>
            </a:r>
            <a:r>
              <a:rPr lang="en-US" altLang="en-US" sz="1600" dirty="0">
                <a:solidFill>
                  <a:schemeClr val="bg2">
                    <a:lumMod val="10000"/>
                  </a:schemeClr>
                </a:solidFill>
                <a:latin typeface="Trebuchet MS" panose="020B0603020202020204" pitchFamily="34" charset="0"/>
              </a:rPr>
              <a:t>-process of integrating prevention into ongoing operations.</a:t>
            </a:r>
            <a:br>
              <a:rPr lang="en-US" altLang="en-US" sz="1600" dirty="0">
                <a:solidFill>
                  <a:schemeClr val="bg2">
                    <a:lumMod val="10000"/>
                  </a:schemeClr>
                </a:solidFill>
                <a:latin typeface="Trebuchet MS" panose="020B0603020202020204" pitchFamily="34" charset="0"/>
              </a:rPr>
            </a:br>
            <a:endParaRPr lang="en-US" altLang="en-US" sz="1600" dirty="0">
              <a:solidFill>
                <a:schemeClr val="bg2">
                  <a:lumMod val="10000"/>
                </a:schemeClr>
              </a:solidFill>
              <a:latin typeface="Trebuchet MS" panose="020B0603020202020204" pitchFamily="34" charset="0"/>
            </a:endParaRPr>
          </a:p>
          <a:p>
            <a:pPr eaLnBrk="1" hangingPunct="1">
              <a:lnSpc>
                <a:spcPts val="1625"/>
              </a:lnSpc>
            </a:pPr>
            <a:r>
              <a:rPr lang="en-US" altLang="en-US" sz="1600" b="1" u="sng" dirty="0">
                <a:solidFill>
                  <a:schemeClr val="bg2">
                    <a:lumMod val="10000"/>
                  </a:schemeClr>
                </a:solidFill>
                <a:latin typeface="Trebuchet MS" panose="020B0603020202020204" pitchFamily="34" charset="0"/>
              </a:rPr>
              <a:t>Cultural Competence</a:t>
            </a:r>
            <a:r>
              <a:rPr lang="en-US" altLang="en-US" sz="1600" dirty="0">
                <a:solidFill>
                  <a:schemeClr val="bg2">
                    <a:lumMod val="10000"/>
                  </a:schemeClr>
                </a:solidFill>
                <a:latin typeface="Trebuchet MS" panose="020B0603020202020204" pitchFamily="34" charset="0"/>
              </a:rPr>
              <a:t>-interacting with audiences from diverse backgrounds.</a:t>
            </a:r>
          </a:p>
          <a:p>
            <a:pPr eaLnBrk="1" hangingPunct="1">
              <a:lnSpc>
                <a:spcPts val="1625"/>
              </a:lnSpc>
            </a:pPr>
            <a:endParaRPr lang="en-US" altLang="en-US" sz="1600" dirty="0">
              <a:solidFill>
                <a:srgbClr val="5F5F5F"/>
              </a:solidFill>
              <a:latin typeface="Trebuchet MS" panose="020B0603020202020204" pitchFamily="34" charset="0"/>
            </a:endParaRPr>
          </a:p>
          <a:p>
            <a:pPr eaLnBrk="1" hangingPunct="1">
              <a:lnSpc>
                <a:spcPts val="1625"/>
              </a:lnSpc>
            </a:pPr>
            <a:endParaRPr lang="en-US" altLang="en-US" sz="1600" dirty="0">
              <a:solidFill>
                <a:srgbClr val="5F5F5F"/>
              </a:solidFill>
              <a:latin typeface="Trebuchet MS" panose="020B0603020202020204" pitchFamily="34" charset="0"/>
            </a:endParaRPr>
          </a:p>
          <a:p>
            <a:pPr eaLnBrk="1" hangingPunct="1">
              <a:lnSpc>
                <a:spcPts val="1625"/>
              </a:lnSpc>
            </a:pPr>
            <a:endParaRPr lang="en-US" altLang="en-US" sz="1600" dirty="0">
              <a:solidFill>
                <a:srgbClr val="5F5F5F"/>
              </a:solidFill>
              <a:latin typeface="Trebuchet MS" panose="020B0603020202020204" pitchFamily="34" charset="0"/>
            </a:endParaRPr>
          </a:p>
          <a:p>
            <a:pPr eaLnBrk="1" hangingPunct="1">
              <a:lnSpc>
                <a:spcPts val="1625"/>
              </a:lnSpc>
            </a:pPr>
            <a:endParaRPr lang="en-US" altLang="en-US" sz="1600" dirty="0">
              <a:solidFill>
                <a:srgbClr val="5F5F5F"/>
              </a:solidFill>
              <a:latin typeface="Trebuchet MS" panose="020B0603020202020204" pitchFamily="34" charset="0"/>
            </a:endParaRPr>
          </a:p>
        </p:txBody>
      </p:sp>
    </p:spTree>
    <p:extLst>
      <p:ext uri="{BB962C8B-B14F-4D97-AF65-F5344CB8AC3E}">
        <p14:creationId xmlns:p14="http://schemas.microsoft.com/office/powerpoint/2010/main" val="301819808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Oval 2"/>
          <p:cNvSpPr>
            <a:spLocks noChangeArrowheads="1"/>
          </p:cNvSpPr>
          <p:nvPr/>
        </p:nvSpPr>
        <p:spPr bwMode="auto">
          <a:xfrm rot="7282197">
            <a:off x="2243003" y="1692276"/>
            <a:ext cx="5257800" cy="4321175"/>
          </a:xfrm>
          <a:prstGeom prst="ellipse">
            <a:avLst/>
          </a:pr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useBgFill="1">
        <p:nvSpPr>
          <p:cNvPr id="454659" name="Text Box 3"/>
          <p:cNvSpPr txBox="1">
            <a:spLocks noChangeArrowheads="1"/>
          </p:cNvSpPr>
          <p:nvPr/>
        </p:nvSpPr>
        <p:spPr bwMode="auto">
          <a:xfrm>
            <a:off x="2780755" y="1604963"/>
            <a:ext cx="2057400" cy="369332"/>
          </a:xfrm>
          <a:prstGeom prst="rect">
            <a:avLst/>
          </a:prstGeom>
          <a:ln w="22225">
            <a:solidFill>
              <a:schemeClr val="tx1"/>
            </a:solidFill>
            <a:miter lim="800000"/>
            <a:headEnd/>
            <a:tailEnd/>
          </a:ln>
          <a:effectLst/>
        </p:spPr>
        <p:txBody>
          <a:bodyPr>
            <a:spAutoFit/>
          </a:bodyPr>
          <a:lstStyle/>
          <a:p>
            <a:pPr>
              <a:defRPr/>
            </a:pPr>
            <a:r>
              <a:rPr lang="en-US" b="1">
                <a:effectLst>
                  <a:outerShdw blurRad="38100" dist="38100" dir="2700000" algn="tl">
                    <a:srgbClr val="C0C0C0"/>
                  </a:outerShdw>
                </a:effectLst>
                <a:latin typeface="Arial" charset="0"/>
              </a:rPr>
              <a:t>A.  Assessment</a:t>
            </a:r>
          </a:p>
        </p:txBody>
      </p:sp>
      <p:sp>
        <p:nvSpPr>
          <p:cNvPr id="454660" name="Text Box 4"/>
          <p:cNvSpPr txBox="1">
            <a:spLocks noChangeArrowheads="1"/>
          </p:cNvSpPr>
          <p:nvPr/>
        </p:nvSpPr>
        <p:spPr bwMode="auto">
          <a:xfrm>
            <a:off x="6666955" y="2498725"/>
            <a:ext cx="1676400" cy="369332"/>
          </a:xfrm>
          <a:prstGeom prst="rect">
            <a:avLst/>
          </a:prstGeom>
          <a:solidFill>
            <a:schemeClr val="bg1"/>
          </a:solidFill>
          <a:ln w="22225">
            <a:solidFill>
              <a:schemeClr val="tx1"/>
            </a:solidFill>
            <a:miter lim="800000"/>
            <a:headEnd/>
            <a:tailEnd/>
          </a:ln>
          <a:effectLst/>
        </p:spPr>
        <p:txBody>
          <a:bodyPr>
            <a:spAutoFit/>
          </a:bodyPr>
          <a:lstStyle/>
          <a:p>
            <a:pPr>
              <a:defRPr/>
            </a:pPr>
            <a:r>
              <a:rPr lang="en-US" b="1">
                <a:effectLst>
                  <a:outerShdw blurRad="38100" dist="38100" dir="2700000" algn="tl">
                    <a:srgbClr val="C0C0C0"/>
                  </a:outerShdw>
                </a:effectLst>
                <a:latin typeface="Arial" charset="0"/>
              </a:rPr>
              <a:t>B.  Capacity</a:t>
            </a:r>
          </a:p>
        </p:txBody>
      </p:sp>
      <p:sp>
        <p:nvSpPr>
          <p:cNvPr id="454661" name="Text Box 5"/>
          <p:cNvSpPr txBox="1">
            <a:spLocks noChangeArrowheads="1"/>
          </p:cNvSpPr>
          <p:nvPr/>
        </p:nvSpPr>
        <p:spPr bwMode="auto">
          <a:xfrm>
            <a:off x="5676355" y="5241925"/>
            <a:ext cx="1905000" cy="369332"/>
          </a:xfrm>
          <a:prstGeom prst="rect">
            <a:avLst/>
          </a:prstGeom>
          <a:solidFill>
            <a:schemeClr val="bg1"/>
          </a:solidFill>
          <a:ln w="22225">
            <a:solidFill>
              <a:schemeClr val="tx1"/>
            </a:solidFill>
            <a:miter lim="800000"/>
            <a:headEnd/>
            <a:tailEnd/>
          </a:ln>
          <a:effectLst/>
        </p:spPr>
        <p:txBody>
          <a:bodyPr>
            <a:spAutoFit/>
          </a:bodyPr>
          <a:lstStyle/>
          <a:p>
            <a:pPr>
              <a:defRPr/>
            </a:pPr>
            <a:r>
              <a:rPr lang="en-US" b="1">
                <a:effectLst>
                  <a:outerShdw blurRad="38100" dist="38100" dir="2700000" algn="tl">
                    <a:srgbClr val="C0C0C0"/>
                  </a:outerShdw>
                </a:effectLst>
                <a:latin typeface="Arial" charset="0"/>
              </a:rPr>
              <a:t>C.  Planning</a:t>
            </a:r>
          </a:p>
        </p:txBody>
      </p:sp>
      <p:sp>
        <p:nvSpPr>
          <p:cNvPr id="454662" name="Text Box 6"/>
          <p:cNvSpPr txBox="1">
            <a:spLocks noChangeArrowheads="1"/>
          </p:cNvSpPr>
          <p:nvPr/>
        </p:nvSpPr>
        <p:spPr bwMode="auto">
          <a:xfrm>
            <a:off x="2399755" y="5864225"/>
            <a:ext cx="2362200" cy="369332"/>
          </a:xfrm>
          <a:prstGeom prst="rect">
            <a:avLst/>
          </a:prstGeom>
          <a:solidFill>
            <a:schemeClr val="bg1"/>
          </a:solidFill>
          <a:ln w="22225">
            <a:solidFill>
              <a:schemeClr val="tx1"/>
            </a:solidFill>
            <a:miter lim="800000"/>
            <a:headEnd/>
            <a:tailEnd/>
          </a:ln>
          <a:effectLst/>
        </p:spPr>
        <p:txBody>
          <a:bodyPr>
            <a:spAutoFit/>
          </a:bodyPr>
          <a:lstStyle/>
          <a:p>
            <a:pPr>
              <a:defRPr/>
            </a:pPr>
            <a:r>
              <a:rPr lang="en-US" b="1">
                <a:effectLst>
                  <a:outerShdw blurRad="38100" dist="38100" dir="2700000" algn="tl">
                    <a:srgbClr val="C0C0C0"/>
                  </a:outerShdw>
                </a:effectLst>
                <a:latin typeface="Arial" charset="0"/>
              </a:rPr>
              <a:t>D.  Implementation</a:t>
            </a:r>
          </a:p>
        </p:txBody>
      </p:sp>
      <p:sp>
        <p:nvSpPr>
          <p:cNvPr id="454663" name="Text Box 7"/>
          <p:cNvSpPr txBox="1">
            <a:spLocks noChangeArrowheads="1"/>
          </p:cNvSpPr>
          <p:nvPr/>
        </p:nvSpPr>
        <p:spPr bwMode="auto">
          <a:xfrm>
            <a:off x="1790155" y="3260725"/>
            <a:ext cx="1828800" cy="369332"/>
          </a:xfrm>
          <a:prstGeom prst="rect">
            <a:avLst/>
          </a:prstGeom>
          <a:solidFill>
            <a:schemeClr val="bg1"/>
          </a:solidFill>
          <a:ln w="22225">
            <a:solidFill>
              <a:schemeClr val="tx1"/>
            </a:solidFill>
            <a:miter lim="800000"/>
            <a:headEnd/>
            <a:tailEnd/>
          </a:ln>
          <a:effectLst/>
        </p:spPr>
        <p:txBody>
          <a:bodyPr>
            <a:spAutoFit/>
          </a:bodyPr>
          <a:lstStyle/>
          <a:p>
            <a:pPr>
              <a:defRPr/>
            </a:pPr>
            <a:r>
              <a:rPr lang="en-US" b="1">
                <a:effectLst>
                  <a:outerShdw blurRad="38100" dist="38100" dir="2700000" algn="tl">
                    <a:srgbClr val="C0C0C0"/>
                  </a:outerShdw>
                </a:effectLst>
                <a:latin typeface="Arial" charset="0"/>
              </a:rPr>
              <a:t>E.  Evaluation</a:t>
            </a:r>
          </a:p>
        </p:txBody>
      </p:sp>
      <p:grpSp>
        <p:nvGrpSpPr>
          <p:cNvPr id="2" name="Group 8"/>
          <p:cNvGrpSpPr>
            <a:grpSpLocks/>
          </p:cNvGrpSpPr>
          <p:nvPr/>
        </p:nvGrpSpPr>
        <p:grpSpPr bwMode="auto">
          <a:xfrm>
            <a:off x="1256755" y="1071563"/>
            <a:ext cx="3124200" cy="330200"/>
            <a:chOff x="1056" y="512"/>
            <a:chExt cx="1968" cy="208"/>
          </a:xfrm>
        </p:grpSpPr>
        <p:sp>
          <p:nvSpPr>
            <p:cNvPr id="23607" name="Text Box 9"/>
            <p:cNvSpPr txBox="1">
              <a:spLocks noChangeArrowheads="1"/>
            </p:cNvSpPr>
            <p:nvPr/>
          </p:nvSpPr>
          <p:spPr bwMode="auto">
            <a:xfrm>
              <a:off x="1104" y="566"/>
              <a:ext cx="1920"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608" name="Text Box 10"/>
            <p:cNvSpPr txBox="1">
              <a:spLocks noChangeArrowheads="1"/>
            </p:cNvSpPr>
            <p:nvPr/>
          </p:nvSpPr>
          <p:spPr bwMode="auto">
            <a:xfrm>
              <a:off x="1056" y="512"/>
              <a:ext cx="1920" cy="160"/>
            </a:xfrm>
            <a:prstGeom prst="rect">
              <a:avLst/>
            </a:prstGeom>
            <a:solidFill>
              <a:srgbClr val="FFFF99"/>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1. Create and maintain coalitions and partnerships</a:t>
              </a:r>
            </a:p>
          </p:txBody>
        </p:sp>
      </p:grpSp>
      <p:grpSp>
        <p:nvGrpSpPr>
          <p:cNvPr id="3" name="Group 11"/>
          <p:cNvGrpSpPr>
            <a:grpSpLocks/>
          </p:cNvGrpSpPr>
          <p:nvPr/>
        </p:nvGrpSpPr>
        <p:grpSpPr bwMode="auto">
          <a:xfrm>
            <a:off x="5828755" y="1568451"/>
            <a:ext cx="2971800" cy="320675"/>
            <a:chOff x="3456" y="816"/>
            <a:chExt cx="1872" cy="202"/>
          </a:xfrm>
        </p:grpSpPr>
        <p:sp>
          <p:nvSpPr>
            <p:cNvPr id="23605" name="Text Box 12"/>
            <p:cNvSpPr txBox="1">
              <a:spLocks noChangeArrowheads="1"/>
            </p:cNvSpPr>
            <p:nvPr/>
          </p:nvSpPr>
          <p:spPr bwMode="auto">
            <a:xfrm>
              <a:off x="3504" y="864"/>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606" name="Text Box 13"/>
            <p:cNvSpPr txBox="1">
              <a:spLocks noChangeArrowheads="1"/>
            </p:cNvSpPr>
            <p:nvPr/>
          </p:nvSpPr>
          <p:spPr bwMode="auto">
            <a:xfrm>
              <a:off x="3456" y="816"/>
              <a:ext cx="1824" cy="160"/>
            </a:xfrm>
            <a:prstGeom prst="rect">
              <a:avLst/>
            </a:prstGeom>
            <a:solidFill>
              <a:srgbClr val="FFFF99"/>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3. Analyze problems and goals</a:t>
              </a:r>
            </a:p>
          </p:txBody>
        </p:sp>
      </p:grpSp>
      <p:grpSp>
        <p:nvGrpSpPr>
          <p:cNvPr id="4" name="Group 14"/>
          <p:cNvGrpSpPr>
            <a:grpSpLocks/>
          </p:cNvGrpSpPr>
          <p:nvPr/>
        </p:nvGrpSpPr>
        <p:grpSpPr bwMode="auto">
          <a:xfrm>
            <a:off x="6438355" y="2041526"/>
            <a:ext cx="2971800" cy="320675"/>
            <a:chOff x="3744" y="1296"/>
            <a:chExt cx="1872" cy="202"/>
          </a:xfrm>
        </p:grpSpPr>
        <p:sp>
          <p:nvSpPr>
            <p:cNvPr id="23603" name="Text Box 15"/>
            <p:cNvSpPr txBox="1">
              <a:spLocks noChangeArrowheads="1"/>
            </p:cNvSpPr>
            <p:nvPr/>
          </p:nvSpPr>
          <p:spPr bwMode="auto">
            <a:xfrm>
              <a:off x="3792" y="1344"/>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604" name="Text Box 16"/>
            <p:cNvSpPr txBox="1">
              <a:spLocks noChangeArrowheads="1"/>
            </p:cNvSpPr>
            <p:nvPr/>
          </p:nvSpPr>
          <p:spPr bwMode="auto">
            <a:xfrm>
              <a:off x="3744" y="1296"/>
              <a:ext cx="1824" cy="160"/>
            </a:xfrm>
            <a:prstGeom prst="rect">
              <a:avLst/>
            </a:prstGeom>
            <a:solidFill>
              <a:srgbClr val="FFFF99"/>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4. Develop a framework or model of change</a:t>
              </a:r>
            </a:p>
          </p:txBody>
        </p:sp>
      </p:grpSp>
      <p:grpSp>
        <p:nvGrpSpPr>
          <p:cNvPr id="5" name="Group 17"/>
          <p:cNvGrpSpPr>
            <a:grpSpLocks/>
          </p:cNvGrpSpPr>
          <p:nvPr/>
        </p:nvGrpSpPr>
        <p:grpSpPr bwMode="auto">
          <a:xfrm>
            <a:off x="5220147" y="5808108"/>
            <a:ext cx="2971800" cy="320675"/>
            <a:chOff x="2736" y="3504"/>
            <a:chExt cx="1872" cy="202"/>
          </a:xfrm>
        </p:grpSpPr>
        <p:sp>
          <p:nvSpPr>
            <p:cNvPr id="23601" name="Text Box 18"/>
            <p:cNvSpPr txBox="1">
              <a:spLocks noChangeArrowheads="1"/>
            </p:cNvSpPr>
            <p:nvPr/>
          </p:nvSpPr>
          <p:spPr bwMode="auto">
            <a:xfrm>
              <a:off x="2784" y="3552"/>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602" name="Text Box 19"/>
            <p:cNvSpPr txBox="1">
              <a:spLocks noChangeArrowheads="1"/>
            </p:cNvSpPr>
            <p:nvPr/>
          </p:nvSpPr>
          <p:spPr bwMode="auto">
            <a:xfrm>
              <a:off x="2736" y="3504"/>
              <a:ext cx="1824" cy="160"/>
            </a:xfrm>
            <a:prstGeom prst="rect">
              <a:avLst/>
            </a:prstGeom>
            <a:solidFill>
              <a:srgbClr val="FF99CC"/>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9. Develop strategic and action plans</a:t>
              </a:r>
            </a:p>
          </p:txBody>
        </p:sp>
      </p:grpSp>
      <p:grpSp>
        <p:nvGrpSpPr>
          <p:cNvPr id="6" name="Group 20"/>
          <p:cNvGrpSpPr>
            <a:grpSpLocks/>
          </p:cNvGrpSpPr>
          <p:nvPr/>
        </p:nvGrpSpPr>
        <p:grpSpPr bwMode="auto">
          <a:xfrm>
            <a:off x="6728363" y="3664587"/>
            <a:ext cx="2971800" cy="320675"/>
            <a:chOff x="3600" y="2185"/>
            <a:chExt cx="1872" cy="202"/>
          </a:xfrm>
        </p:grpSpPr>
        <p:sp>
          <p:nvSpPr>
            <p:cNvPr id="23599" name="Text Box 21"/>
            <p:cNvSpPr txBox="1">
              <a:spLocks noChangeArrowheads="1"/>
            </p:cNvSpPr>
            <p:nvPr/>
          </p:nvSpPr>
          <p:spPr bwMode="auto">
            <a:xfrm>
              <a:off x="3648" y="2233"/>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600" name="Text Box 22"/>
            <p:cNvSpPr txBox="1">
              <a:spLocks noChangeArrowheads="1"/>
            </p:cNvSpPr>
            <p:nvPr/>
          </p:nvSpPr>
          <p:spPr bwMode="auto">
            <a:xfrm>
              <a:off x="3600" y="2185"/>
              <a:ext cx="1824" cy="160"/>
            </a:xfrm>
            <a:prstGeom prst="rect">
              <a:avLst/>
            </a:prstGeom>
            <a:solidFill>
              <a:srgbClr val="CCFFCC"/>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6. Build leadership</a:t>
              </a:r>
            </a:p>
          </p:txBody>
        </p:sp>
      </p:grpSp>
      <p:grpSp>
        <p:nvGrpSpPr>
          <p:cNvPr id="7" name="Group 23"/>
          <p:cNvGrpSpPr>
            <a:grpSpLocks/>
          </p:cNvGrpSpPr>
          <p:nvPr/>
        </p:nvGrpSpPr>
        <p:grpSpPr bwMode="auto">
          <a:xfrm>
            <a:off x="837655" y="5354164"/>
            <a:ext cx="2971800" cy="341313"/>
            <a:chOff x="480" y="3299"/>
            <a:chExt cx="1872" cy="215"/>
          </a:xfrm>
        </p:grpSpPr>
        <p:sp>
          <p:nvSpPr>
            <p:cNvPr id="23597" name="Text Box 24"/>
            <p:cNvSpPr txBox="1">
              <a:spLocks noChangeArrowheads="1"/>
            </p:cNvSpPr>
            <p:nvPr/>
          </p:nvSpPr>
          <p:spPr bwMode="auto">
            <a:xfrm>
              <a:off x="528" y="3360"/>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598" name="Text Box 25"/>
            <p:cNvSpPr txBox="1">
              <a:spLocks noChangeArrowheads="1"/>
            </p:cNvSpPr>
            <p:nvPr/>
          </p:nvSpPr>
          <p:spPr bwMode="auto">
            <a:xfrm>
              <a:off x="480" y="3299"/>
              <a:ext cx="1824" cy="160"/>
            </a:xfrm>
            <a:prstGeom prst="rect">
              <a:avLst/>
            </a:prstGeom>
            <a:solidFill>
              <a:schemeClr val="hlink"/>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10. Develop interventions</a:t>
              </a:r>
            </a:p>
          </p:txBody>
        </p:sp>
      </p:grpSp>
      <p:grpSp>
        <p:nvGrpSpPr>
          <p:cNvPr id="8" name="Group 26"/>
          <p:cNvGrpSpPr>
            <a:grpSpLocks/>
          </p:cNvGrpSpPr>
          <p:nvPr/>
        </p:nvGrpSpPr>
        <p:grpSpPr bwMode="auto">
          <a:xfrm>
            <a:off x="6514555" y="3052764"/>
            <a:ext cx="2971800" cy="320675"/>
            <a:chOff x="3696" y="1811"/>
            <a:chExt cx="1872" cy="202"/>
          </a:xfrm>
        </p:grpSpPr>
        <p:sp>
          <p:nvSpPr>
            <p:cNvPr id="23595" name="Text Box 27"/>
            <p:cNvSpPr txBox="1">
              <a:spLocks noChangeArrowheads="1"/>
            </p:cNvSpPr>
            <p:nvPr/>
          </p:nvSpPr>
          <p:spPr bwMode="auto">
            <a:xfrm>
              <a:off x="3744" y="1859"/>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596" name="Text Box 28"/>
            <p:cNvSpPr txBox="1">
              <a:spLocks noChangeArrowheads="1"/>
            </p:cNvSpPr>
            <p:nvPr/>
          </p:nvSpPr>
          <p:spPr bwMode="auto">
            <a:xfrm>
              <a:off x="3696" y="1811"/>
              <a:ext cx="1824" cy="160"/>
            </a:xfrm>
            <a:prstGeom prst="rect">
              <a:avLst/>
            </a:prstGeom>
            <a:solidFill>
              <a:srgbClr val="CCFFCC"/>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5. Increase participation and membership</a:t>
              </a:r>
            </a:p>
          </p:txBody>
        </p:sp>
      </p:grpSp>
      <p:grpSp>
        <p:nvGrpSpPr>
          <p:cNvPr id="9" name="Group 29"/>
          <p:cNvGrpSpPr>
            <a:grpSpLocks/>
          </p:cNvGrpSpPr>
          <p:nvPr/>
        </p:nvGrpSpPr>
        <p:grpSpPr bwMode="auto">
          <a:xfrm>
            <a:off x="6552655" y="4172588"/>
            <a:ext cx="2971800" cy="320675"/>
            <a:chOff x="3456" y="2521"/>
            <a:chExt cx="1872" cy="202"/>
          </a:xfrm>
        </p:grpSpPr>
        <p:sp>
          <p:nvSpPr>
            <p:cNvPr id="23593" name="Text Box 30"/>
            <p:cNvSpPr txBox="1">
              <a:spLocks noChangeArrowheads="1"/>
            </p:cNvSpPr>
            <p:nvPr/>
          </p:nvSpPr>
          <p:spPr bwMode="auto">
            <a:xfrm>
              <a:off x="3504" y="2569"/>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594" name="Text Box 31"/>
            <p:cNvSpPr txBox="1">
              <a:spLocks noChangeArrowheads="1"/>
            </p:cNvSpPr>
            <p:nvPr/>
          </p:nvSpPr>
          <p:spPr bwMode="auto">
            <a:xfrm>
              <a:off x="3456" y="2521"/>
              <a:ext cx="1824" cy="160"/>
            </a:xfrm>
            <a:prstGeom prst="rect">
              <a:avLst/>
            </a:prstGeom>
            <a:solidFill>
              <a:srgbClr val="CCFFCC"/>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7. Enhance cultural competence</a:t>
              </a:r>
            </a:p>
          </p:txBody>
        </p:sp>
      </p:grpSp>
      <p:grpSp>
        <p:nvGrpSpPr>
          <p:cNvPr id="10" name="Group 32"/>
          <p:cNvGrpSpPr>
            <a:grpSpLocks/>
          </p:cNvGrpSpPr>
          <p:nvPr/>
        </p:nvGrpSpPr>
        <p:grpSpPr bwMode="auto">
          <a:xfrm>
            <a:off x="638451" y="4842432"/>
            <a:ext cx="2971800" cy="320675"/>
            <a:chOff x="288" y="2953"/>
            <a:chExt cx="1872" cy="202"/>
          </a:xfrm>
        </p:grpSpPr>
        <p:sp>
          <p:nvSpPr>
            <p:cNvPr id="23591" name="Text Box 33"/>
            <p:cNvSpPr txBox="1">
              <a:spLocks noChangeArrowheads="1"/>
            </p:cNvSpPr>
            <p:nvPr/>
          </p:nvSpPr>
          <p:spPr bwMode="auto">
            <a:xfrm>
              <a:off x="336" y="3001"/>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592" name="Text Box 34"/>
            <p:cNvSpPr txBox="1">
              <a:spLocks noChangeArrowheads="1"/>
            </p:cNvSpPr>
            <p:nvPr/>
          </p:nvSpPr>
          <p:spPr bwMode="auto">
            <a:xfrm>
              <a:off x="288" y="2953"/>
              <a:ext cx="1824" cy="160"/>
            </a:xfrm>
            <a:prstGeom prst="rect">
              <a:avLst/>
            </a:prstGeom>
            <a:solidFill>
              <a:schemeClr val="hlink"/>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11. Advocate for change</a:t>
              </a:r>
            </a:p>
          </p:txBody>
        </p:sp>
      </p:grpSp>
      <p:grpSp>
        <p:nvGrpSpPr>
          <p:cNvPr id="11" name="Group 35"/>
          <p:cNvGrpSpPr>
            <a:grpSpLocks/>
          </p:cNvGrpSpPr>
          <p:nvPr/>
        </p:nvGrpSpPr>
        <p:grpSpPr bwMode="auto">
          <a:xfrm>
            <a:off x="172736" y="3803720"/>
            <a:ext cx="2971800" cy="320675"/>
            <a:chOff x="240" y="2281"/>
            <a:chExt cx="1872" cy="202"/>
          </a:xfrm>
        </p:grpSpPr>
        <p:sp>
          <p:nvSpPr>
            <p:cNvPr id="23589" name="Text Box 36"/>
            <p:cNvSpPr txBox="1">
              <a:spLocks noChangeArrowheads="1"/>
            </p:cNvSpPr>
            <p:nvPr/>
          </p:nvSpPr>
          <p:spPr bwMode="auto">
            <a:xfrm>
              <a:off x="288" y="2329"/>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590" name="Text Box 37"/>
            <p:cNvSpPr txBox="1">
              <a:spLocks noChangeArrowheads="1"/>
            </p:cNvSpPr>
            <p:nvPr/>
          </p:nvSpPr>
          <p:spPr bwMode="auto">
            <a:xfrm>
              <a:off x="240" y="2281"/>
              <a:ext cx="1824" cy="160"/>
            </a:xfrm>
            <a:prstGeom prst="rect">
              <a:avLst/>
            </a:prstGeom>
            <a:solidFill>
              <a:schemeClr val="hlink"/>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dirty="0"/>
                <a:t>13. Write grant applications for funding</a:t>
              </a:r>
            </a:p>
          </p:txBody>
        </p:sp>
      </p:grpSp>
      <p:grpSp>
        <p:nvGrpSpPr>
          <p:cNvPr id="12" name="Group 38"/>
          <p:cNvGrpSpPr>
            <a:grpSpLocks/>
          </p:cNvGrpSpPr>
          <p:nvPr/>
        </p:nvGrpSpPr>
        <p:grpSpPr bwMode="auto">
          <a:xfrm>
            <a:off x="6227716" y="4733200"/>
            <a:ext cx="2971800" cy="320675"/>
            <a:chOff x="0" y="288"/>
            <a:chExt cx="1872" cy="202"/>
          </a:xfrm>
        </p:grpSpPr>
        <p:sp>
          <p:nvSpPr>
            <p:cNvPr id="23587" name="Text Box 39"/>
            <p:cNvSpPr txBox="1">
              <a:spLocks noChangeArrowheads="1"/>
            </p:cNvSpPr>
            <p:nvPr/>
          </p:nvSpPr>
          <p:spPr bwMode="auto">
            <a:xfrm>
              <a:off x="48" y="336"/>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588" name="Text Box 40"/>
            <p:cNvSpPr txBox="1">
              <a:spLocks noChangeArrowheads="1"/>
            </p:cNvSpPr>
            <p:nvPr/>
          </p:nvSpPr>
          <p:spPr bwMode="auto">
            <a:xfrm>
              <a:off x="0" y="288"/>
              <a:ext cx="1824" cy="160"/>
            </a:xfrm>
            <a:prstGeom prst="rect">
              <a:avLst/>
            </a:prstGeom>
            <a:solidFill>
              <a:srgbClr val="CCFFCC"/>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8. Improve organizational mgt. and development</a:t>
              </a:r>
            </a:p>
          </p:txBody>
        </p:sp>
      </p:grpSp>
      <p:grpSp>
        <p:nvGrpSpPr>
          <p:cNvPr id="13" name="Group 41"/>
          <p:cNvGrpSpPr>
            <a:grpSpLocks/>
          </p:cNvGrpSpPr>
          <p:nvPr/>
        </p:nvGrpSpPr>
        <p:grpSpPr bwMode="auto">
          <a:xfrm>
            <a:off x="409851" y="2170582"/>
            <a:ext cx="3276600" cy="838200"/>
            <a:chOff x="480" y="1584"/>
            <a:chExt cx="2064" cy="528"/>
          </a:xfrm>
        </p:grpSpPr>
        <p:sp>
          <p:nvSpPr>
            <p:cNvPr id="23583" name="Text Box 42"/>
            <p:cNvSpPr txBox="1">
              <a:spLocks noChangeArrowheads="1"/>
            </p:cNvSpPr>
            <p:nvPr/>
          </p:nvSpPr>
          <p:spPr bwMode="auto">
            <a:xfrm>
              <a:off x="528" y="1958"/>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584" name="Text Box 43"/>
            <p:cNvSpPr txBox="1">
              <a:spLocks noChangeArrowheads="1"/>
            </p:cNvSpPr>
            <p:nvPr/>
          </p:nvSpPr>
          <p:spPr bwMode="auto">
            <a:xfrm>
              <a:off x="480" y="1910"/>
              <a:ext cx="1824" cy="160"/>
            </a:xfrm>
            <a:prstGeom prst="rect">
              <a:avLst/>
            </a:prstGeom>
            <a:solidFill>
              <a:srgbClr val="FFCC99"/>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14. Evaluate initiatives</a:t>
              </a:r>
            </a:p>
          </p:txBody>
        </p:sp>
        <p:sp>
          <p:nvSpPr>
            <p:cNvPr id="23585" name="Text Box 44"/>
            <p:cNvSpPr txBox="1">
              <a:spLocks noChangeArrowheads="1"/>
            </p:cNvSpPr>
            <p:nvPr/>
          </p:nvSpPr>
          <p:spPr bwMode="auto">
            <a:xfrm>
              <a:off x="720" y="1632"/>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586" name="Text Box 45"/>
            <p:cNvSpPr txBox="1">
              <a:spLocks noChangeArrowheads="1"/>
            </p:cNvSpPr>
            <p:nvPr/>
          </p:nvSpPr>
          <p:spPr bwMode="auto">
            <a:xfrm>
              <a:off x="672" y="1584"/>
              <a:ext cx="1824" cy="160"/>
            </a:xfrm>
            <a:prstGeom prst="rect">
              <a:avLst/>
            </a:prstGeom>
            <a:solidFill>
              <a:srgbClr val="FFCC99"/>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15. Sustain projects and initiatives</a:t>
              </a:r>
            </a:p>
          </p:txBody>
        </p:sp>
      </p:grpSp>
      <p:grpSp>
        <p:nvGrpSpPr>
          <p:cNvPr id="14" name="Group 46"/>
          <p:cNvGrpSpPr>
            <a:grpSpLocks/>
          </p:cNvGrpSpPr>
          <p:nvPr/>
        </p:nvGrpSpPr>
        <p:grpSpPr bwMode="auto">
          <a:xfrm>
            <a:off x="333651" y="4312682"/>
            <a:ext cx="2971800" cy="320675"/>
            <a:chOff x="192" y="2617"/>
            <a:chExt cx="1872" cy="202"/>
          </a:xfrm>
        </p:grpSpPr>
        <p:sp>
          <p:nvSpPr>
            <p:cNvPr id="23581" name="Text Box 47"/>
            <p:cNvSpPr txBox="1">
              <a:spLocks noChangeArrowheads="1"/>
            </p:cNvSpPr>
            <p:nvPr/>
          </p:nvSpPr>
          <p:spPr bwMode="auto">
            <a:xfrm>
              <a:off x="240" y="2665"/>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582" name="Text Box 48"/>
            <p:cNvSpPr txBox="1">
              <a:spLocks noChangeArrowheads="1"/>
            </p:cNvSpPr>
            <p:nvPr/>
          </p:nvSpPr>
          <p:spPr bwMode="auto">
            <a:xfrm>
              <a:off x="192" y="2617"/>
              <a:ext cx="1824" cy="160"/>
            </a:xfrm>
            <a:prstGeom prst="rect">
              <a:avLst/>
            </a:prstGeom>
            <a:solidFill>
              <a:schemeClr val="hlink"/>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12. Influence policy development</a:t>
              </a:r>
            </a:p>
          </p:txBody>
        </p:sp>
      </p:grpSp>
      <p:grpSp>
        <p:nvGrpSpPr>
          <p:cNvPr id="15" name="Group 49"/>
          <p:cNvGrpSpPr>
            <a:grpSpLocks/>
          </p:cNvGrpSpPr>
          <p:nvPr/>
        </p:nvGrpSpPr>
        <p:grpSpPr bwMode="auto">
          <a:xfrm>
            <a:off x="4380955" y="1071564"/>
            <a:ext cx="3505200" cy="320675"/>
            <a:chOff x="2352" y="576"/>
            <a:chExt cx="2208" cy="202"/>
          </a:xfrm>
        </p:grpSpPr>
        <p:grpSp>
          <p:nvGrpSpPr>
            <p:cNvPr id="23577" name="Group 50"/>
            <p:cNvGrpSpPr>
              <a:grpSpLocks/>
            </p:cNvGrpSpPr>
            <p:nvPr/>
          </p:nvGrpSpPr>
          <p:grpSpPr bwMode="auto">
            <a:xfrm>
              <a:off x="2688" y="576"/>
              <a:ext cx="1872" cy="202"/>
              <a:chOff x="2736" y="288"/>
              <a:chExt cx="1872" cy="202"/>
            </a:xfrm>
          </p:grpSpPr>
          <p:sp>
            <p:nvSpPr>
              <p:cNvPr id="23579" name="Text Box 51"/>
              <p:cNvSpPr txBox="1">
                <a:spLocks noChangeArrowheads="1"/>
              </p:cNvSpPr>
              <p:nvPr/>
            </p:nvSpPr>
            <p:spPr bwMode="auto">
              <a:xfrm>
                <a:off x="2784" y="336"/>
                <a:ext cx="1824" cy="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23580" name="Text Box 52"/>
              <p:cNvSpPr txBox="1">
                <a:spLocks noChangeArrowheads="1"/>
              </p:cNvSpPr>
              <p:nvPr/>
            </p:nvSpPr>
            <p:spPr bwMode="auto">
              <a:xfrm>
                <a:off x="2736" y="288"/>
                <a:ext cx="1824" cy="160"/>
              </a:xfrm>
              <a:prstGeom prst="rect">
                <a:avLst/>
              </a:prstGeom>
              <a:solidFill>
                <a:srgbClr val="FFFF99"/>
              </a:solidFill>
              <a:ln w="9525">
                <a:solidFill>
                  <a:schemeClr val="tx1"/>
                </a:solidFill>
                <a:miter lim="800000"/>
                <a:headEnd/>
                <a:tailEnd/>
              </a:ln>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a:t>2. Assess community needs and resources</a:t>
                </a:r>
              </a:p>
            </p:txBody>
          </p:sp>
        </p:grpSp>
        <p:sp>
          <p:nvSpPr>
            <p:cNvPr id="23578" name="Line 53"/>
            <p:cNvSpPr>
              <a:spLocks noChangeShapeType="1"/>
            </p:cNvSpPr>
            <p:nvPr/>
          </p:nvSpPr>
          <p:spPr bwMode="auto">
            <a:xfrm>
              <a:off x="2352" y="720"/>
              <a:ext cx="336"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574" name="Text Box 54"/>
          <p:cNvSpPr txBox="1">
            <a:spLocks noChangeArrowheads="1"/>
          </p:cNvSpPr>
          <p:nvPr/>
        </p:nvSpPr>
        <p:spPr bwMode="auto">
          <a:xfrm>
            <a:off x="697773" y="284163"/>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sz="2000" dirty="0"/>
              <a:t>Skills Required to Implement the Strategic Prevention Framework</a:t>
            </a:r>
          </a:p>
        </p:txBody>
      </p:sp>
      <p:sp>
        <p:nvSpPr>
          <p:cNvPr id="23575" name="Text Box 55"/>
          <p:cNvSpPr txBox="1">
            <a:spLocks noChangeArrowheads="1"/>
          </p:cNvSpPr>
          <p:nvPr/>
        </p:nvSpPr>
        <p:spPr bwMode="auto">
          <a:xfrm>
            <a:off x="697773" y="6491289"/>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sz="1200" dirty="0"/>
              <a:t>The relationship between SAMHSA’s </a:t>
            </a:r>
            <a:r>
              <a:rPr lang="en-US" altLang="en-US" sz="1200" i="1" dirty="0"/>
              <a:t>Strategic Prevention Framework</a:t>
            </a:r>
            <a:r>
              <a:rPr lang="en-US" altLang="en-US" sz="1200" dirty="0"/>
              <a:t> and the </a:t>
            </a:r>
            <a:r>
              <a:rPr lang="en-US" altLang="en-US" sz="1200" i="1" dirty="0"/>
              <a:t>Core Competencies</a:t>
            </a:r>
            <a:r>
              <a:rPr lang="en-US" altLang="en-US" sz="1200" i="1" dirty="0" smtClean="0"/>
              <a:t>*</a:t>
            </a:r>
            <a:endParaRPr lang="en-US" altLang="en-US" sz="1200" dirty="0"/>
          </a:p>
        </p:txBody>
      </p:sp>
    </p:spTree>
    <p:extLst>
      <p:ext uri="{BB962C8B-B14F-4D97-AF65-F5344CB8AC3E}">
        <p14:creationId xmlns:p14="http://schemas.microsoft.com/office/powerpoint/2010/main" val="3387187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54658"/>
                                        </p:tgtEl>
                                        <p:attrNameLst>
                                          <p:attrName>style.visibility</p:attrName>
                                        </p:attrNameLst>
                                      </p:cBhvr>
                                      <p:to>
                                        <p:strVal val="visible"/>
                                      </p:to>
                                    </p:set>
                                    <p:animEffect transition="in" filter="wheel(1)">
                                      <p:cBhvr>
                                        <p:cTn id="7" dur="2000"/>
                                        <p:tgtEl>
                                          <p:spTgt spid="454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4659"/>
                                        </p:tgtEl>
                                        <p:attrNameLst>
                                          <p:attrName>style.visibility</p:attrName>
                                        </p:attrNameLst>
                                      </p:cBhvr>
                                      <p:to>
                                        <p:strVal val="visible"/>
                                      </p:to>
                                    </p:set>
                                    <p:animEffect transition="in" filter="wipe(left)">
                                      <p:cBhvr>
                                        <p:cTn id="12" dur="500"/>
                                        <p:tgtEl>
                                          <p:spTgt spid="454659"/>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54660"/>
                                        </p:tgtEl>
                                        <p:attrNameLst>
                                          <p:attrName>style.visibility</p:attrName>
                                        </p:attrNameLst>
                                      </p:cBhvr>
                                      <p:to>
                                        <p:strVal val="visible"/>
                                      </p:to>
                                    </p:set>
                                    <p:animEffect transition="in" filter="wipe(left)">
                                      <p:cBhvr>
                                        <p:cTn id="16" dur="500"/>
                                        <p:tgtEl>
                                          <p:spTgt spid="454660"/>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54661"/>
                                        </p:tgtEl>
                                        <p:attrNameLst>
                                          <p:attrName>style.visibility</p:attrName>
                                        </p:attrNameLst>
                                      </p:cBhvr>
                                      <p:to>
                                        <p:strVal val="visible"/>
                                      </p:to>
                                    </p:set>
                                    <p:animEffect transition="in" filter="wipe(left)">
                                      <p:cBhvr>
                                        <p:cTn id="20" dur="500"/>
                                        <p:tgtEl>
                                          <p:spTgt spid="454661"/>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54662"/>
                                        </p:tgtEl>
                                        <p:attrNameLst>
                                          <p:attrName>style.visibility</p:attrName>
                                        </p:attrNameLst>
                                      </p:cBhvr>
                                      <p:to>
                                        <p:strVal val="visible"/>
                                      </p:to>
                                    </p:set>
                                    <p:animEffect transition="in" filter="wipe(left)">
                                      <p:cBhvr>
                                        <p:cTn id="24" dur="500"/>
                                        <p:tgtEl>
                                          <p:spTgt spid="454662"/>
                                        </p:tgtEl>
                                      </p:cBhvr>
                                    </p:animEffect>
                                  </p:childTnLst>
                                </p:cTn>
                              </p:par>
                            </p:childTnLst>
                          </p:cTn>
                        </p:par>
                        <p:par>
                          <p:cTn id="25" fill="hold" nodeType="afterGroup">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454663"/>
                                        </p:tgtEl>
                                        <p:attrNameLst>
                                          <p:attrName>style.visibility</p:attrName>
                                        </p:attrNameLst>
                                      </p:cBhvr>
                                      <p:to>
                                        <p:strVal val="visible"/>
                                      </p:to>
                                    </p:set>
                                    <p:animEffect transition="in" filter="wipe(left)">
                                      <p:cBhvr>
                                        <p:cTn id="28" dur="500"/>
                                        <p:tgtEl>
                                          <p:spTgt spid="4546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par>
                          <p:cTn id="39" fill="hold" nodeType="afterGroup">
                            <p:stCondLst>
                              <p:cond delay="500"/>
                            </p:stCondLst>
                            <p:childTnLst>
                              <p:par>
                                <p:cTn id="40" presetID="22" presetClass="entr" presetSubtype="8"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childTnLst>
                          </p:cTn>
                        </p:par>
                        <p:par>
                          <p:cTn id="43" fill="hold" nodeType="afterGroup">
                            <p:stCondLst>
                              <p:cond delay="1000"/>
                            </p:stCondLst>
                            <p:childTnLst>
                              <p:par>
                                <p:cTn id="44" presetID="22" presetClass="entr" presetSubtype="8"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par>
                          <p:cTn id="52" fill="hold" nodeType="afterGroup">
                            <p:stCondLst>
                              <p:cond delay="500"/>
                            </p:stCondLst>
                            <p:childTnLst>
                              <p:par>
                                <p:cTn id="53" presetID="22" presetClass="entr" presetSubtype="8"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par>
                          <p:cTn id="56" fill="hold" nodeType="afterGroup">
                            <p:stCondLst>
                              <p:cond delay="1000"/>
                            </p:stCondLst>
                            <p:childTnLst>
                              <p:par>
                                <p:cTn id="57" presetID="22" presetClass="entr" presetSubtype="8"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childTnLst>
                          </p:cTn>
                        </p:par>
                        <p:par>
                          <p:cTn id="60" fill="hold" nodeType="afterGroup">
                            <p:stCondLst>
                              <p:cond delay="1500"/>
                            </p:stCondLst>
                            <p:childTnLst>
                              <p:par>
                                <p:cTn id="61" presetID="22" presetClass="entr" presetSubtype="8"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500"/>
                                        <p:tgtEl>
                                          <p:spTgt spid="1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childTnLst>
                          </p:cTn>
                        </p:par>
                        <p:par>
                          <p:cTn id="74" fill="hold" nodeType="afterGroup">
                            <p:stCondLst>
                              <p:cond delay="500"/>
                            </p:stCondLst>
                            <p:childTnLst>
                              <p:par>
                                <p:cTn id="75" presetID="22" presetClass="entr" presetSubtype="8" fill="hold"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childTnLst>
                          </p:cTn>
                        </p:par>
                        <p:par>
                          <p:cTn id="78" fill="hold" nodeType="afterGroup">
                            <p:stCondLst>
                              <p:cond delay="1000"/>
                            </p:stCondLst>
                            <p:childTnLst>
                              <p:par>
                                <p:cTn id="79" presetID="22" presetClass="entr" presetSubtype="8" fill="hold" nodeType="after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wipe(left)">
                                      <p:cBhvr>
                                        <p:cTn id="81" dur="500"/>
                                        <p:tgtEl>
                                          <p:spTgt spid="14"/>
                                        </p:tgtEl>
                                      </p:cBhvr>
                                    </p:animEffect>
                                  </p:childTnLst>
                                </p:cTn>
                              </p:par>
                            </p:childTnLst>
                          </p:cTn>
                        </p:par>
                        <p:par>
                          <p:cTn id="82" fill="hold" nodeType="afterGroup">
                            <p:stCondLst>
                              <p:cond delay="1500"/>
                            </p:stCondLst>
                            <p:childTnLst>
                              <p:par>
                                <p:cTn id="83" presetID="22" presetClass="entr" presetSubtype="8" fill="hold" nodeType="after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4" fill="hold"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wipe(down)">
                                      <p:cBhvr>
                                        <p:cTn id="9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8" grpId="0" animBg="1"/>
      <p:bldP spid="454659" grpId="0" animBg="1"/>
      <p:bldP spid="454660" grpId="0" animBg="1"/>
      <p:bldP spid="454661" grpId="0" animBg="1"/>
      <p:bldP spid="454662" grpId="0" animBg="1"/>
      <p:bldP spid="45466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1524000" y="0"/>
            <a:ext cx="9144000" cy="6858000"/>
          </a:xfrm>
          <a:prstGeom prst="rect">
            <a:avLst/>
          </a:prstGeom>
          <a:gradFill rotWithShape="1">
            <a:gsLst>
              <a:gs pos="0">
                <a:schemeClr val="bg1"/>
              </a:gs>
              <a:gs pos="50000">
                <a:srgbClr val="DEDEDE"/>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227" name="AutoShape 3"/>
          <p:cNvSpPr>
            <a:spLocks noChangeAspect="1" noChangeArrowheads="1" noTextEdit="1"/>
          </p:cNvSpPr>
          <p:nvPr/>
        </p:nvSpPr>
        <p:spPr bwMode="auto">
          <a:xfrm>
            <a:off x="1828801" y="52388"/>
            <a:ext cx="8181975" cy="604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28" name="Freeform 4"/>
          <p:cNvSpPr>
            <a:spLocks/>
          </p:cNvSpPr>
          <p:nvPr/>
        </p:nvSpPr>
        <p:spPr bwMode="auto">
          <a:xfrm rot="20091172">
            <a:off x="3251200" y="1706564"/>
            <a:ext cx="5202238" cy="4084637"/>
          </a:xfrm>
          <a:custGeom>
            <a:avLst/>
            <a:gdLst>
              <a:gd name="T0" fmla="*/ 994 w 3277"/>
              <a:gd name="T1" fmla="*/ 296 h 2573"/>
              <a:gd name="T2" fmla="*/ 775 w 3277"/>
              <a:gd name="T3" fmla="*/ 429 h 2573"/>
              <a:gd name="T4" fmla="*/ 581 w 3277"/>
              <a:gd name="T5" fmla="*/ 579 h 2573"/>
              <a:gd name="T6" fmla="*/ 412 w 3277"/>
              <a:gd name="T7" fmla="*/ 742 h 2573"/>
              <a:gd name="T8" fmla="*/ 267 w 3277"/>
              <a:gd name="T9" fmla="*/ 915 h 2573"/>
              <a:gd name="T10" fmla="*/ 154 w 3277"/>
              <a:gd name="T11" fmla="*/ 1096 h 2573"/>
              <a:gd name="T12" fmla="*/ 69 w 3277"/>
              <a:gd name="T13" fmla="*/ 1281 h 2573"/>
              <a:gd name="T14" fmla="*/ 17 w 3277"/>
              <a:gd name="T15" fmla="*/ 1465 h 2573"/>
              <a:gd name="T16" fmla="*/ 0 w 3277"/>
              <a:gd name="T17" fmla="*/ 1650 h 2573"/>
              <a:gd name="T18" fmla="*/ 19 w 3277"/>
              <a:gd name="T19" fmla="*/ 1829 h 2573"/>
              <a:gd name="T20" fmla="*/ 75 w 3277"/>
              <a:gd name="T21" fmla="*/ 2000 h 2573"/>
              <a:gd name="T22" fmla="*/ 167 w 3277"/>
              <a:gd name="T23" fmla="*/ 2155 h 2573"/>
              <a:gd name="T24" fmla="*/ 291 w 3277"/>
              <a:gd name="T25" fmla="*/ 2286 h 2573"/>
              <a:gd name="T26" fmla="*/ 443 w 3277"/>
              <a:gd name="T27" fmla="*/ 2394 h 2573"/>
              <a:gd name="T28" fmla="*/ 616 w 3277"/>
              <a:gd name="T29" fmla="*/ 2477 h 2573"/>
              <a:gd name="T30" fmla="*/ 810 w 3277"/>
              <a:gd name="T31" fmla="*/ 2534 h 2573"/>
              <a:gd name="T32" fmla="*/ 1021 w 3277"/>
              <a:gd name="T33" fmla="*/ 2565 h 2573"/>
              <a:gd name="T34" fmla="*/ 1246 w 3277"/>
              <a:gd name="T35" fmla="*/ 2571 h 2573"/>
              <a:gd name="T36" fmla="*/ 1481 w 3277"/>
              <a:gd name="T37" fmla="*/ 2550 h 2573"/>
              <a:gd name="T38" fmla="*/ 1721 w 3277"/>
              <a:gd name="T39" fmla="*/ 2502 h 2573"/>
              <a:gd name="T40" fmla="*/ 1966 w 3277"/>
              <a:gd name="T41" fmla="*/ 2423 h 2573"/>
              <a:gd name="T42" fmla="*/ 2208 w 3277"/>
              <a:gd name="T43" fmla="*/ 2317 h 2573"/>
              <a:gd name="T44" fmla="*/ 2433 w 3277"/>
              <a:gd name="T45" fmla="*/ 2190 h 2573"/>
              <a:gd name="T46" fmla="*/ 2635 w 3277"/>
              <a:gd name="T47" fmla="*/ 2046 h 2573"/>
              <a:gd name="T48" fmla="*/ 2814 w 3277"/>
              <a:gd name="T49" fmla="*/ 1886 h 2573"/>
              <a:gd name="T50" fmla="*/ 2966 w 3277"/>
              <a:gd name="T51" fmla="*/ 1717 h 2573"/>
              <a:gd name="T52" fmla="*/ 3091 w 3277"/>
              <a:gd name="T53" fmla="*/ 1538 h 2573"/>
              <a:gd name="T54" fmla="*/ 3185 w 3277"/>
              <a:gd name="T55" fmla="*/ 1354 h 2573"/>
              <a:gd name="T56" fmla="*/ 3246 w 3277"/>
              <a:gd name="T57" fmla="*/ 1169 h 2573"/>
              <a:gd name="T58" fmla="*/ 3275 w 3277"/>
              <a:gd name="T59" fmla="*/ 985 h 2573"/>
              <a:gd name="T60" fmla="*/ 3270 w 3277"/>
              <a:gd name="T61" fmla="*/ 804 h 2573"/>
              <a:gd name="T62" fmla="*/ 3225 w 3277"/>
              <a:gd name="T63" fmla="*/ 629 h 2573"/>
              <a:gd name="T64" fmla="*/ 3145 w 3277"/>
              <a:gd name="T65" fmla="*/ 467 h 2573"/>
              <a:gd name="T66" fmla="*/ 3031 w 3277"/>
              <a:gd name="T67" fmla="*/ 329 h 2573"/>
              <a:gd name="T68" fmla="*/ 2891 w 3277"/>
              <a:gd name="T69" fmla="*/ 214 h 2573"/>
              <a:gd name="T70" fmla="*/ 2723 w 3277"/>
              <a:gd name="T71" fmla="*/ 121 h 2573"/>
              <a:gd name="T72" fmla="*/ 2535 w 3277"/>
              <a:gd name="T73" fmla="*/ 56 h 2573"/>
              <a:gd name="T74" fmla="*/ 2329 w 3277"/>
              <a:gd name="T75" fmla="*/ 16 h 2573"/>
              <a:gd name="T76" fmla="*/ 2108 w 3277"/>
              <a:gd name="T77" fmla="*/ 0 h 2573"/>
              <a:gd name="T78" fmla="*/ 1877 w 3277"/>
              <a:gd name="T79" fmla="*/ 14 h 2573"/>
              <a:gd name="T80" fmla="*/ 1639 w 3277"/>
              <a:gd name="T81" fmla="*/ 52 h 2573"/>
              <a:gd name="T82" fmla="*/ 1394 w 3277"/>
              <a:gd name="T83" fmla="*/ 121 h 2573"/>
              <a:gd name="T84" fmla="*/ 1150 w 3277"/>
              <a:gd name="T85" fmla="*/ 217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77" h="2573">
                <a:moveTo>
                  <a:pt x="1150" y="217"/>
                </a:moveTo>
                <a:lnTo>
                  <a:pt x="1071" y="256"/>
                </a:lnTo>
                <a:lnTo>
                  <a:pt x="994" y="296"/>
                </a:lnTo>
                <a:lnTo>
                  <a:pt x="919" y="339"/>
                </a:lnTo>
                <a:lnTo>
                  <a:pt x="846" y="383"/>
                </a:lnTo>
                <a:lnTo>
                  <a:pt x="775" y="429"/>
                </a:lnTo>
                <a:lnTo>
                  <a:pt x="708" y="477"/>
                </a:lnTo>
                <a:lnTo>
                  <a:pt x="643" y="527"/>
                </a:lnTo>
                <a:lnTo>
                  <a:pt x="581" y="579"/>
                </a:lnTo>
                <a:lnTo>
                  <a:pt x="521" y="633"/>
                </a:lnTo>
                <a:lnTo>
                  <a:pt x="466" y="687"/>
                </a:lnTo>
                <a:lnTo>
                  <a:pt x="412" y="742"/>
                </a:lnTo>
                <a:lnTo>
                  <a:pt x="360" y="798"/>
                </a:lnTo>
                <a:lnTo>
                  <a:pt x="312" y="856"/>
                </a:lnTo>
                <a:lnTo>
                  <a:pt x="267" y="915"/>
                </a:lnTo>
                <a:lnTo>
                  <a:pt x="227" y="975"/>
                </a:lnTo>
                <a:lnTo>
                  <a:pt x="189" y="1035"/>
                </a:lnTo>
                <a:lnTo>
                  <a:pt x="154" y="1096"/>
                </a:lnTo>
                <a:lnTo>
                  <a:pt x="121" y="1158"/>
                </a:lnTo>
                <a:lnTo>
                  <a:pt x="94" y="1219"/>
                </a:lnTo>
                <a:lnTo>
                  <a:pt x="69" y="1281"/>
                </a:lnTo>
                <a:lnTo>
                  <a:pt x="48" y="1342"/>
                </a:lnTo>
                <a:lnTo>
                  <a:pt x="31" y="1404"/>
                </a:lnTo>
                <a:lnTo>
                  <a:pt x="17" y="1465"/>
                </a:lnTo>
                <a:lnTo>
                  <a:pt x="8" y="1529"/>
                </a:lnTo>
                <a:lnTo>
                  <a:pt x="2" y="1588"/>
                </a:lnTo>
                <a:lnTo>
                  <a:pt x="0" y="1650"/>
                </a:lnTo>
                <a:lnTo>
                  <a:pt x="2" y="1709"/>
                </a:lnTo>
                <a:lnTo>
                  <a:pt x="10" y="1771"/>
                </a:lnTo>
                <a:lnTo>
                  <a:pt x="19" y="1829"/>
                </a:lnTo>
                <a:lnTo>
                  <a:pt x="35" y="1886"/>
                </a:lnTo>
                <a:lnTo>
                  <a:pt x="52" y="1944"/>
                </a:lnTo>
                <a:lnTo>
                  <a:pt x="75" y="2000"/>
                </a:lnTo>
                <a:lnTo>
                  <a:pt x="102" y="2054"/>
                </a:lnTo>
                <a:lnTo>
                  <a:pt x="133" y="2106"/>
                </a:lnTo>
                <a:lnTo>
                  <a:pt x="167" y="2155"/>
                </a:lnTo>
                <a:lnTo>
                  <a:pt x="206" y="2202"/>
                </a:lnTo>
                <a:lnTo>
                  <a:pt x="246" y="2244"/>
                </a:lnTo>
                <a:lnTo>
                  <a:pt x="291" y="2286"/>
                </a:lnTo>
                <a:lnTo>
                  <a:pt x="339" y="2325"/>
                </a:lnTo>
                <a:lnTo>
                  <a:pt x="389" y="2361"/>
                </a:lnTo>
                <a:lnTo>
                  <a:pt x="443" y="2394"/>
                </a:lnTo>
                <a:lnTo>
                  <a:pt x="496" y="2425"/>
                </a:lnTo>
                <a:lnTo>
                  <a:pt x="556" y="2452"/>
                </a:lnTo>
                <a:lnTo>
                  <a:pt x="616" y="2477"/>
                </a:lnTo>
                <a:lnTo>
                  <a:pt x="679" y="2498"/>
                </a:lnTo>
                <a:lnTo>
                  <a:pt x="743" y="2517"/>
                </a:lnTo>
                <a:lnTo>
                  <a:pt x="810" y="2534"/>
                </a:lnTo>
                <a:lnTo>
                  <a:pt x="879" y="2548"/>
                </a:lnTo>
                <a:lnTo>
                  <a:pt x="950" y="2557"/>
                </a:lnTo>
                <a:lnTo>
                  <a:pt x="1021" y="2565"/>
                </a:lnTo>
                <a:lnTo>
                  <a:pt x="1094" y="2571"/>
                </a:lnTo>
                <a:lnTo>
                  <a:pt x="1169" y="2573"/>
                </a:lnTo>
                <a:lnTo>
                  <a:pt x="1246" y="2571"/>
                </a:lnTo>
                <a:lnTo>
                  <a:pt x="1323" y="2567"/>
                </a:lnTo>
                <a:lnTo>
                  <a:pt x="1402" y="2559"/>
                </a:lnTo>
                <a:lnTo>
                  <a:pt x="1481" y="2550"/>
                </a:lnTo>
                <a:lnTo>
                  <a:pt x="1560" y="2536"/>
                </a:lnTo>
                <a:lnTo>
                  <a:pt x="1641" y="2521"/>
                </a:lnTo>
                <a:lnTo>
                  <a:pt x="1721" y="2502"/>
                </a:lnTo>
                <a:lnTo>
                  <a:pt x="1802" y="2479"/>
                </a:lnTo>
                <a:lnTo>
                  <a:pt x="1885" y="2452"/>
                </a:lnTo>
                <a:lnTo>
                  <a:pt x="1966" y="2423"/>
                </a:lnTo>
                <a:lnTo>
                  <a:pt x="2046" y="2392"/>
                </a:lnTo>
                <a:lnTo>
                  <a:pt x="2127" y="2355"/>
                </a:lnTo>
                <a:lnTo>
                  <a:pt x="2208" y="2317"/>
                </a:lnTo>
                <a:lnTo>
                  <a:pt x="2285" y="2277"/>
                </a:lnTo>
                <a:lnTo>
                  <a:pt x="2360" y="2234"/>
                </a:lnTo>
                <a:lnTo>
                  <a:pt x="2433" y="2190"/>
                </a:lnTo>
                <a:lnTo>
                  <a:pt x="2502" y="2144"/>
                </a:lnTo>
                <a:lnTo>
                  <a:pt x="2571" y="2096"/>
                </a:lnTo>
                <a:lnTo>
                  <a:pt x="2635" y="2046"/>
                </a:lnTo>
                <a:lnTo>
                  <a:pt x="2698" y="1994"/>
                </a:lnTo>
                <a:lnTo>
                  <a:pt x="2758" y="1942"/>
                </a:lnTo>
                <a:lnTo>
                  <a:pt x="2814" y="1886"/>
                </a:lnTo>
                <a:lnTo>
                  <a:pt x="2868" y="1831"/>
                </a:lnTo>
                <a:lnTo>
                  <a:pt x="2918" y="1775"/>
                </a:lnTo>
                <a:lnTo>
                  <a:pt x="2966" y="1717"/>
                </a:lnTo>
                <a:lnTo>
                  <a:pt x="3010" y="1658"/>
                </a:lnTo>
                <a:lnTo>
                  <a:pt x="3052" y="1598"/>
                </a:lnTo>
                <a:lnTo>
                  <a:pt x="3091" y="1538"/>
                </a:lnTo>
                <a:lnTo>
                  <a:pt x="3125" y="1477"/>
                </a:lnTo>
                <a:lnTo>
                  <a:pt x="3156" y="1415"/>
                </a:lnTo>
                <a:lnTo>
                  <a:pt x="3185" y="1354"/>
                </a:lnTo>
                <a:lnTo>
                  <a:pt x="3210" y="1292"/>
                </a:lnTo>
                <a:lnTo>
                  <a:pt x="3229" y="1231"/>
                </a:lnTo>
                <a:lnTo>
                  <a:pt x="3246" y="1169"/>
                </a:lnTo>
                <a:lnTo>
                  <a:pt x="3260" y="1108"/>
                </a:lnTo>
                <a:lnTo>
                  <a:pt x="3270" y="1046"/>
                </a:lnTo>
                <a:lnTo>
                  <a:pt x="3275" y="985"/>
                </a:lnTo>
                <a:lnTo>
                  <a:pt x="3277" y="923"/>
                </a:lnTo>
                <a:lnTo>
                  <a:pt x="3275" y="863"/>
                </a:lnTo>
                <a:lnTo>
                  <a:pt x="3270" y="804"/>
                </a:lnTo>
                <a:lnTo>
                  <a:pt x="3260" y="744"/>
                </a:lnTo>
                <a:lnTo>
                  <a:pt x="3245" y="687"/>
                </a:lnTo>
                <a:lnTo>
                  <a:pt x="3225" y="629"/>
                </a:lnTo>
                <a:lnTo>
                  <a:pt x="3202" y="573"/>
                </a:lnTo>
                <a:lnTo>
                  <a:pt x="3175" y="519"/>
                </a:lnTo>
                <a:lnTo>
                  <a:pt x="3145" y="467"/>
                </a:lnTo>
                <a:lnTo>
                  <a:pt x="3110" y="417"/>
                </a:lnTo>
                <a:lnTo>
                  <a:pt x="3073" y="371"/>
                </a:lnTo>
                <a:lnTo>
                  <a:pt x="3031" y="329"/>
                </a:lnTo>
                <a:lnTo>
                  <a:pt x="2987" y="287"/>
                </a:lnTo>
                <a:lnTo>
                  <a:pt x="2941" y="248"/>
                </a:lnTo>
                <a:lnTo>
                  <a:pt x="2891" y="214"/>
                </a:lnTo>
                <a:lnTo>
                  <a:pt x="2837" y="179"/>
                </a:lnTo>
                <a:lnTo>
                  <a:pt x="2781" y="150"/>
                </a:lnTo>
                <a:lnTo>
                  <a:pt x="2723" y="121"/>
                </a:lnTo>
                <a:lnTo>
                  <a:pt x="2664" y="96"/>
                </a:lnTo>
                <a:lnTo>
                  <a:pt x="2600" y="75"/>
                </a:lnTo>
                <a:lnTo>
                  <a:pt x="2535" y="56"/>
                </a:lnTo>
                <a:lnTo>
                  <a:pt x="2468" y="39"/>
                </a:lnTo>
                <a:lnTo>
                  <a:pt x="2400" y="25"/>
                </a:lnTo>
                <a:lnTo>
                  <a:pt x="2329" y="16"/>
                </a:lnTo>
                <a:lnTo>
                  <a:pt x="2258" y="8"/>
                </a:lnTo>
                <a:lnTo>
                  <a:pt x="2183" y="2"/>
                </a:lnTo>
                <a:lnTo>
                  <a:pt x="2108" y="0"/>
                </a:lnTo>
                <a:lnTo>
                  <a:pt x="2033" y="2"/>
                </a:lnTo>
                <a:lnTo>
                  <a:pt x="1956" y="6"/>
                </a:lnTo>
                <a:lnTo>
                  <a:pt x="1877" y="14"/>
                </a:lnTo>
                <a:lnTo>
                  <a:pt x="1798" y="23"/>
                </a:lnTo>
                <a:lnTo>
                  <a:pt x="1718" y="37"/>
                </a:lnTo>
                <a:lnTo>
                  <a:pt x="1639" y="52"/>
                </a:lnTo>
                <a:lnTo>
                  <a:pt x="1558" y="73"/>
                </a:lnTo>
                <a:lnTo>
                  <a:pt x="1475" y="94"/>
                </a:lnTo>
                <a:lnTo>
                  <a:pt x="1394" y="121"/>
                </a:lnTo>
                <a:lnTo>
                  <a:pt x="1314" y="150"/>
                </a:lnTo>
                <a:lnTo>
                  <a:pt x="1233" y="181"/>
                </a:lnTo>
                <a:lnTo>
                  <a:pt x="1150" y="21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29" name="Rectangle 5"/>
          <p:cNvSpPr>
            <a:spLocks noChangeArrowheads="1"/>
          </p:cNvSpPr>
          <p:nvPr/>
        </p:nvSpPr>
        <p:spPr bwMode="auto">
          <a:xfrm>
            <a:off x="7467601" y="2057400"/>
            <a:ext cx="167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30" name="Rectangle 6"/>
          <p:cNvSpPr>
            <a:spLocks noChangeArrowheads="1"/>
          </p:cNvSpPr>
          <p:nvPr/>
        </p:nvSpPr>
        <p:spPr bwMode="auto">
          <a:xfrm>
            <a:off x="1863726" y="228600"/>
            <a:ext cx="4156075"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95000"/>
              </a:lnSpc>
            </a:pPr>
            <a:r>
              <a:rPr lang="en-US" altLang="en-US" sz="2400">
                <a:solidFill>
                  <a:srgbClr val="000000"/>
                </a:solidFill>
                <a:latin typeface="Times New Roman" panose="02020603050405020304" pitchFamily="18" charset="0"/>
                <a:cs typeface="Arial" panose="020B0604020202020204" pitchFamily="34" charset="0"/>
              </a:rPr>
              <a:t>Best Processes</a:t>
            </a:r>
            <a:r>
              <a:rPr lang="en-US" altLang="en-US" sz="2400" baseline="30000">
                <a:solidFill>
                  <a:srgbClr val="000000"/>
                </a:solidFill>
                <a:latin typeface="Times New Roman" panose="02020603050405020304" pitchFamily="18" charset="0"/>
                <a:cs typeface="Arial" panose="020B0604020202020204" pitchFamily="34" charset="0"/>
              </a:rPr>
              <a:t>1</a:t>
            </a:r>
            <a:r>
              <a:rPr lang="en-US" altLang="en-US" sz="2400">
                <a:solidFill>
                  <a:srgbClr val="000000"/>
                </a:solidFill>
                <a:latin typeface="Times New Roman" panose="02020603050405020304" pitchFamily="18" charset="0"/>
                <a:cs typeface="Arial" panose="020B0604020202020204" pitchFamily="34" charset="0"/>
              </a:rPr>
              <a:t> for Implementing </a:t>
            </a:r>
          </a:p>
          <a:p>
            <a:pPr>
              <a:lnSpc>
                <a:spcPct val="95000"/>
              </a:lnSpc>
            </a:pPr>
            <a:r>
              <a:rPr lang="en-US" altLang="en-US" sz="2400">
                <a:solidFill>
                  <a:srgbClr val="000000"/>
                </a:solidFill>
                <a:latin typeface="Times New Roman" panose="02020603050405020304" pitchFamily="18" charset="0"/>
                <a:cs typeface="Arial" panose="020B0604020202020204" pitchFamily="34" charset="0"/>
              </a:rPr>
              <a:t>the</a:t>
            </a:r>
            <a:r>
              <a:rPr lang="en-US" altLang="en-US" sz="1600">
                <a:solidFill>
                  <a:srgbClr val="000000"/>
                </a:solidFill>
                <a:latin typeface="Times New Roman" panose="02020603050405020304" pitchFamily="18" charset="0"/>
                <a:cs typeface="Arial" panose="020B0604020202020204" pitchFamily="34" charset="0"/>
              </a:rPr>
              <a:t> </a:t>
            </a:r>
            <a:r>
              <a:rPr lang="en-US" altLang="en-US" sz="2400">
                <a:solidFill>
                  <a:srgbClr val="000000"/>
                </a:solidFill>
                <a:latin typeface="Times New Roman" panose="02020603050405020304" pitchFamily="18" charset="0"/>
                <a:cs typeface="Arial" panose="020B0604020202020204" pitchFamily="34" charset="0"/>
              </a:rPr>
              <a:t>Strategic Prevention </a:t>
            </a:r>
          </a:p>
          <a:p>
            <a:pPr>
              <a:lnSpc>
                <a:spcPct val="95000"/>
              </a:lnSpc>
            </a:pPr>
            <a:r>
              <a:rPr lang="en-US" altLang="en-US" sz="2400">
                <a:solidFill>
                  <a:srgbClr val="000000"/>
                </a:solidFill>
                <a:latin typeface="Times New Roman" panose="02020603050405020304" pitchFamily="18" charset="0"/>
                <a:cs typeface="Arial" panose="020B0604020202020204" pitchFamily="34" charset="0"/>
              </a:rPr>
              <a:t>Framework</a:t>
            </a:r>
            <a:endParaRPr lang="en-US" altLang="en-US">
              <a:cs typeface="Arial" panose="020B0604020202020204" pitchFamily="34" charset="0"/>
            </a:endParaRPr>
          </a:p>
        </p:txBody>
      </p:sp>
      <p:grpSp>
        <p:nvGrpSpPr>
          <p:cNvPr id="180231" name="Group 7"/>
          <p:cNvGrpSpPr>
            <a:grpSpLocks/>
          </p:cNvGrpSpPr>
          <p:nvPr/>
        </p:nvGrpSpPr>
        <p:grpSpPr bwMode="auto">
          <a:xfrm>
            <a:off x="5867400" y="914401"/>
            <a:ext cx="3094038" cy="512763"/>
            <a:chOff x="336" y="898"/>
            <a:chExt cx="1949" cy="323"/>
          </a:xfrm>
        </p:grpSpPr>
        <p:sp>
          <p:nvSpPr>
            <p:cNvPr id="180232" name="Rectangle 8"/>
            <p:cNvSpPr>
              <a:spLocks noChangeArrowheads="1"/>
            </p:cNvSpPr>
            <p:nvPr/>
          </p:nvSpPr>
          <p:spPr bwMode="auto">
            <a:xfrm>
              <a:off x="446" y="984"/>
              <a:ext cx="183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1.  Analyzing Information About the Problem, </a:t>
              </a:r>
              <a:endParaRPr lang="en-US" altLang="en-US">
                <a:cs typeface="Arial" panose="020B0604020202020204" pitchFamily="34" charset="0"/>
              </a:endParaRPr>
            </a:p>
          </p:txBody>
        </p:sp>
        <p:sp>
          <p:nvSpPr>
            <p:cNvPr id="180233" name="Rectangle 9"/>
            <p:cNvSpPr>
              <a:spLocks noChangeArrowheads="1"/>
            </p:cNvSpPr>
            <p:nvPr/>
          </p:nvSpPr>
          <p:spPr bwMode="auto">
            <a:xfrm>
              <a:off x="446" y="1090"/>
              <a:ext cx="138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Goals, and Factors Affecting Them</a:t>
              </a:r>
              <a:endParaRPr lang="en-US" altLang="en-US">
                <a:cs typeface="Arial" panose="020B0604020202020204" pitchFamily="34" charset="0"/>
              </a:endParaRPr>
            </a:p>
          </p:txBody>
        </p:sp>
        <p:sp>
          <p:nvSpPr>
            <p:cNvPr id="180234" name="Rectangle 10"/>
            <p:cNvSpPr>
              <a:spLocks noChangeArrowheads="1"/>
            </p:cNvSpPr>
            <p:nvPr/>
          </p:nvSpPr>
          <p:spPr bwMode="auto">
            <a:xfrm>
              <a:off x="384" y="946"/>
              <a:ext cx="1875" cy="2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35" name="Rectangle 11"/>
            <p:cNvSpPr>
              <a:spLocks noChangeArrowheads="1"/>
            </p:cNvSpPr>
            <p:nvPr/>
          </p:nvSpPr>
          <p:spPr bwMode="auto">
            <a:xfrm>
              <a:off x="336" y="898"/>
              <a:ext cx="1875" cy="275"/>
            </a:xfrm>
            <a:prstGeom prst="rect">
              <a:avLst/>
            </a:prstGeom>
            <a:solidFill>
              <a:srgbClr val="FCFF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36" name="Rectangle 12"/>
            <p:cNvSpPr>
              <a:spLocks noChangeArrowheads="1"/>
            </p:cNvSpPr>
            <p:nvPr/>
          </p:nvSpPr>
          <p:spPr bwMode="auto">
            <a:xfrm>
              <a:off x="336" y="898"/>
              <a:ext cx="1875" cy="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37" name="Rectangle 13"/>
            <p:cNvSpPr>
              <a:spLocks noChangeArrowheads="1"/>
            </p:cNvSpPr>
            <p:nvPr/>
          </p:nvSpPr>
          <p:spPr bwMode="auto">
            <a:xfrm>
              <a:off x="398" y="936"/>
              <a:ext cx="183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1.  Analyzing Information About the Problem, </a:t>
              </a:r>
              <a:endParaRPr lang="en-US" altLang="en-US">
                <a:cs typeface="Arial" panose="020B0604020202020204" pitchFamily="34" charset="0"/>
              </a:endParaRPr>
            </a:p>
          </p:txBody>
        </p:sp>
        <p:sp>
          <p:nvSpPr>
            <p:cNvPr id="180238" name="Rectangle 14"/>
            <p:cNvSpPr>
              <a:spLocks noChangeArrowheads="1"/>
            </p:cNvSpPr>
            <p:nvPr/>
          </p:nvSpPr>
          <p:spPr bwMode="auto">
            <a:xfrm>
              <a:off x="398" y="1042"/>
              <a:ext cx="138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Goals, and Factors Affecting Them</a:t>
              </a:r>
              <a:endParaRPr lang="en-US" altLang="en-US">
                <a:cs typeface="Arial" panose="020B0604020202020204" pitchFamily="34" charset="0"/>
              </a:endParaRPr>
            </a:p>
          </p:txBody>
        </p:sp>
      </p:grpSp>
      <p:grpSp>
        <p:nvGrpSpPr>
          <p:cNvPr id="180239" name="Group 15"/>
          <p:cNvGrpSpPr>
            <a:grpSpLocks/>
          </p:cNvGrpSpPr>
          <p:nvPr/>
        </p:nvGrpSpPr>
        <p:grpSpPr bwMode="auto">
          <a:xfrm>
            <a:off x="7010401" y="1524000"/>
            <a:ext cx="2595563" cy="344488"/>
            <a:chOff x="769" y="1283"/>
            <a:chExt cx="1635" cy="217"/>
          </a:xfrm>
        </p:grpSpPr>
        <p:sp>
          <p:nvSpPr>
            <p:cNvPr id="180240" name="Rectangle 16"/>
            <p:cNvSpPr>
              <a:spLocks noChangeArrowheads="1"/>
            </p:cNvSpPr>
            <p:nvPr/>
          </p:nvSpPr>
          <p:spPr bwMode="auto">
            <a:xfrm>
              <a:off x="878" y="1369"/>
              <a:ext cx="133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2. Establishing Vision and Mission</a:t>
              </a:r>
              <a:endParaRPr lang="en-US" altLang="en-US">
                <a:cs typeface="Arial" panose="020B0604020202020204" pitchFamily="34" charset="0"/>
              </a:endParaRPr>
            </a:p>
          </p:txBody>
        </p:sp>
        <p:sp>
          <p:nvSpPr>
            <p:cNvPr id="180241" name="Rectangle 17"/>
            <p:cNvSpPr>
              <a:spLocks noChangeArrowheads="1"/>
            </p:cNvSpPr>
            <p:nvPr/>
          </p:nvSpPr>
          <p:spPr bwMode="auto">
            <a:xfrm>
              <a:off x="817" y="1331"/>
              <a:ext cx="1587" cy="16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42" name="Rectangle 18"/>
            <p:cNvSpPr>
              <a:spLocks noChangeArrowheads="1"/>
            </p:cNvSpPr>
            <p:nvPr/>
          </p:nvSpPr>
          <p:spPr bwMode="auto">
            <a:xfrm>
              <a:off x="769" y="1283"/>
              <a:ext cx="1586" cy="169"/>
            </a:xfrm>
            <a:prstGeom prst="rect">
              <a:avLst/>
            </a:prstGeom>
            <a:solidFill>
              <a:srgbClr val="FCFF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43" name="Rectangle 19"/>
            <p:cNvSpPr>
              <a:spLocks noChangeArrowheads="1"/>
            </p:cNvSpPr>
            <p:nvPr/>
          </p:nvSpPr>
          <p:spPr bwMode="auto">
            <a:xfrm>
              <a:off x="769" y="1283"/>
              <a:ext cx="1586" cy="1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44" name="Rectangle 20"/>
            <p:cNvSpPr>
              <a:spLocks noChangeArrowheads="1"/>
            </p:cNvSpPr>
            <p:nvPr/>
          </p:nvSpPr>
          <p:spPr bwMode="auto">
            <a:xfrm>
              <a:off x="830" y="1321"/>
              <a:ext cx="133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2. Establishing Vision and Mission</a:t>
              </a:r>
              <a:endParaRPr lang="en-US" altLang="en-US">
                <a:cs typeface="Arial" panose="020B0604020202020204" pitchFamily="34" charset="0"/>
              </a:endParaRPr>
            </a:p>
          </p:txBody>
        </p:sp>
      </p:grpSp>
      <p:grpSp>
        <p:nvGrpSpPr>
          <p:cNvPr id="180245" name="Group 21"/>
          <p:cNvGrpSpPr>
            <a:grpSpLocks/>
          </p:cNvGrpSpPr>
          <p:nvPr/>
        </p:nvGrpSpPr>
        <p:grpSpPr bwMode="auto">
          <a:xfrm>
            <a:off x="7539038" y="2535238"/>
            <a:ext cx="2747962" cy="512762"/>
            <a:chOff x="3317" y="706"/>
            <a:chExt cx="1731" cy="323"/>
          </a:xfrm>
        </p:grpSpPr>
        <p:sp>
          <p:nvSpPr>
            <p:cNvPr id="180246" name="Rectangle 22"/>
            <p:cNvSpPr>
              <a:spLocks noChangeArrowheads="1"/>
            </p:cNvSpPr>
            <p:nvPr/>
          </p:nvSpPr>
          <p:spPr bwMode="auto">
            <a:xfrm>
              <a:off x="3427" y="792"/>
              <a:ext cx="146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3. Defining Organizational Structure </a:t>
              </a:r>
              <a:endParaRPr lang="en-US" altLang="en-US">
                <a:cs typeface="Arial" panose="020B0604020202020204" pitchFamily="34" charset="0"/>
              </a:endParaRPr>
            </a:p>
          </p:txBody>
        </p:sp>
        <p:sp>
          <p:nvSpPr>
            <p:cNvPr id="180247" name="Rectangle 23"/>
            <p:cNvSpPr>
              <a:spLocks noChangeArrowheads="1"/>
            </p:cNvSpPr>
            <p:nvPr/>
          </p:nvSpPr>
          <p:spPr bwMode="auto">
            <a:xfrm>
              <a:off x="3427" y="898"/>
              <a:ext cx="107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and Operating Mechanisms</a:t>
              </a:r>
              <a:endParaRPr lang="en-US" altLang="en-US">
                <a:cs typeface="Arial" panose="020B0604020202020204" pitchFamily="34" charset="0"/>
              </a:endParaRPr>
            </a:p>
          </p:txBody>
        </p:sp>
        <p:sp>
          <p:nvSpPr>
            <p:cNvPr id="180248" name="Rectangle 24"/>
            <p:cNvSpPr>
              <a:spLocks noChangeArrowheads="1"/>
            </p:cNvSpPr>
            <p:nvPr/>
          </p:nvSpPr>
          <p:spPr bwMode="auto">
            <a:xfrm>
              <a:off x="3365" y="754"/>
              <a:ext cx="1683" cy="2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49" name="Rectangle 25"/>
            <p:cNvSpPr>
              <a:spLocks noChangeArrowheads="1"/>
            </p:cNvSpPr>
            <p:nvPr/>
          </p:nvSpPr>
          <p:spPr bwMode="auto">
            <a:xfrm>
              <a:off x="3317" y="706"/>
              <a:ext cx="1683" cy="275"/>
            </a:xfrm>
            <a:prstGeom prst="rect">
              <a:avLst/>
            </a:prstGeom>
            <a:solidFill>
              <a:srgbClr val="B1BC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50" name="Rectangle 26"/>
            <p:cNvSpPr>
              <a:spLocks noChangeArrowheads="1"/>
            </p:cNvSpPr>
            <p:nvPr/>
          </p:nvSpPr>
          <p:spPr bwMode="auto">
            <a:xfrm>
              <a:off x="3317" y="706"/>
              <a:ext cx="1683" cy="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51" name="Rectangle 27"/>
            <p:cNvSpPr>
              <a:spLocks noChangeArrowheads="1"/>
            </p:cNvSpPr>
            <p:nvPr/>
          </p:nvSpPr>
          <p:spPr bwMode="auto">
            <a:xfrm>
              <a:off x="3379" y="744"/>
              <a:ext cx="146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3. Defining Organizational Structure </a:t>
              </a:r>
              <a:endParaRPr lang="en-US" altLang="en-US">
                <a:cs typeface="Arial" panose="020B0604020202020204" pitchFamily="34" charset="0"/>
              </a:endParaRPr>
            </a:p>
          </p:txBody>
        </p:sp>
        <p:sp>
          <p:nvSpPr>
            <p:cNvPr id="180252" name="Rectangle 28"/>
            <p:cNvSpPr>
              <a:spLocks noChangeArrowheads="1"/>
            </p:cNvSpPr>
            <p:nvPr/>
          </p:nvSpPr>
          <p:spPr bwMode="auto">
            <a:xfrm>
              <a:off x="3379" y="850"/>
              <a:ext cx="107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and Operating Mechanisms</a:t>
              </a:r>
              <a:endParaRPr lang="en-US" altLang="en-US">
                <a:cs typeface="Arial" panose="020B0604020202020204" pitchFamily="34" charset="0"/>
              </a:endParaRPr>
            </a:p>
          </p:txBody>
        </p:sp>
      </p:grpSp>
      <p:grpSp>
        <p:nvGrpSpPr>
          <p:cNvPr id="180253" name="Group 29"/>
          <p:cNvGrpSpPr>
            <a:grpSpLocks/>
          </p:cNvGrpSpPr>
          <p:nvPr/>
        </p:nvGrpSpPr>
        <p:grpSpPr bwMode="auto">
          <a:xfrm>
            <a:off x="4033838" y="6040438"/>
            <a:ext cx="2138362" cy="512762"/>
            <a:chOff x="3557" y="1667"/>
            <a:chExt cx="1347" cy="323"/>
          </a:xfrm>
        </p:grpSpPr>
        <p:sp>
          <p:nvSpPr>
            <p:cNvPr id="180254" name="Rectangle 30"/>
            <p:cNvSpPr>
              <a:spLocks noChangeArrowheads="1"/>
            </p:cNvSpPr>
            <p:nvPr/>
          </p:nvSpPr>
          <p:spPr bwMode="auto">
            <a:xfrm>
              <a:off x="3667" y="1753"/>
              <a:ext cx="98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5. Developing and Using </a:t>
              </a:r>
              <a:endParaRPr lang="en-US" altLang="en-US">
                <a:cs typeface="Arial" panose="020B0604020202020204" pitchFamily="34" charset="0"/>
              </a:endParaRPr>
            </a:p>
          </p:txBody>
        </p:sp>
        <p:sp>
          <p:nvSpPr>
            <p:cNvPr id="180255" name="Rectangle 31"/>
            <p:cNvSpPr>
              <a:spLocks noChangeArrowheads="1"/>
            </p:cNvSpPr>
            <p:nvPr/>
          </p:nvSpPr>
          <p:spPr bwMode="auto">
            <a:xfrm>
              <a:off x="3667" y="1859"/>
              <a:ext cx="104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Strategic and Action Plans</a:t>
              </a:r>
              <a:endParaRPr lang="en-US" altLang="en-US">
                <a:cs typeface="Arial" panose="020B0604020202020204" pitchFamily="34" charset="0"/>
              </a:endParaRPr>
            </a:p>
          </p:txBody>
        </p:sp>
        <p:sp>
          <p:nvSpPr>
            <p:cNvPr id="180256" name="Rectangle 32"/>
            <p:cNvSpPr>
              <a:spLocks noChangeArrowheads="1"/>
            </p:cNvSpPr>
            <p:nvPr/>
          </p:nvSpPr>
          <p:spPr bwMode="auto">
            <a:xfrm>
              <a:off x="3605" y="1715"/>
              <a:ext cx="1299" cy="2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57" name="Rectangle 33"/>
            <p:cNvSpPr>
              <a:spLocks noChangeArrowheads="1"/>
            </p:cNvSpPr>
            <p:nvPr/>
          </p:nvSpPr>
          <p:spPr bwMode="auto">
            <a:xfrm>
              <a:off x="3557" y="1667"/>
              <a:ext cx="1299" cy="275"/>
            </a:xfrm>
            <a:prstGeom prst="rect">
              <a:avLst/>
            </a:prstGeom>
            <a:solidFill>
              <a:srgbClr val="EC9C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58" name="Rectangle 34"/>
            <p:cNvSpPr>
              <a:spLocks noChangeArrowheads="1"/>
            </p:cNvSpPr>
            <p:nvPr/>
          </p:nvSpPr>
          <p:spPr bwMode="auto">
            <a:xfrm>
              <a:off x="3557" y="1667"/>
              <a:ext cx="1299" cy="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59" name="Rectangle 35"/>
            <p:cNvSpPr>
              <a:spLocks noChangeArrowheads="1"/>
            </p:cNvSpPr>
            <p:nvPr/>
          </p:nvSpPr>
          <p:spPr bwMode="auto">
            <a:xfrm>
              <a:off x="3619" y="1705"/>
              <a:ext cx="98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8. Developing and Using </a:t>
              </a:r>
              <a:endParaRPr lang="en-US" altLang="en-US">
                <a:cs typeface="Arial" panose="020B0604020202020204" pitchFamily="34" charset="0"/>
              </a:endParaRPr>
            </a:p>
          </p:txBody>
        </p:sp>
        <p:sp>
          <p:nvSpPr>
            <p:cNvPr id="180260" name="Rectangle 36"/>
            <p:cNvSpPr>
              <a:spLocks noChangeArrowheads="1"/>
            </p:cNvSpPr>
            <p:nvPr/>
          </p:nvSpPr>
          <p:spPr bwMode="auto">
            <a:xfrm>
              <a:off x="3619" y="1811"/>
              <a:ext cx="104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Strategic and Action Plans</a:t>
              </a:r>
              <a:endParaRPr lang="en-US" altLang="en-US">
                <a:cs typeface="Arial" panose="020B0604020202020204" pitchFamily="34" charset="0"/>
              </a:endParaRPr>
            </a:p>
          </p:txBody>
        </p:sp>
      </p:grpSp>
      <p:grpSp>
        <p:nvGrpSpPr>
          <p:cNvPr id="180261" name="Group 37"/>
          <p:cNvGrpSpPr>
            <a:grpSpLocks/>
          </p:cNvGrpSpPr>
          <p:nvPr/>
        </p:nvGrpSpPr>
        <p:grpSpPr bwMode="auto">
          <a:xfrm>
            <a:off x="7239001" y="4287838"/>
            <a:ext cx="1984375" cy="512762"/>
            <a:chOff x="2788" y="2100"/>
            <a:chExt cx="1250" cy="323"/>
          </a:xfrm>
        </p:grpSpPr>
        <p:sp>
          <p:nvSpPr>
            <p:cNvPr id="180262" name="Rectangle 38"/>
            <p:cNvSpPr>
              <a:spLocks noChangeArrowheads="1"/>
            </p:cNvSpPr>
            <p:nvPr/>
          </p:nvSpPr>
          <p:spPr bwMode="auto">
            <a:xfrm>
              <a:off x="2898" y="2186"/>
              <a:ext cx="10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6. Arranging Resources for </a:t>
              </a:r>
              <a:endParaRPr lang="en-US" altLang="en-US">
                <a:cs typeface="Arial" panose="020B0604020202020204" pitchFamily="34" charset="0"/>
              </a:endParaRPr>
            </a:p>
          </p:txBody>
        </p:sp>
        <p:sp>
          <p:nvSpPr>
            <p:cNvPr id="180263" name="Rectangle 39"/>
            <p:cNvSpPr>
              <a:spLocks noChangeArrowheads="1"/>
            </p:cNvSpPr>
            <p:nvPr/>
          </p:nvSpPr>
          <p:spPr bwMode="auto">
            <a:xfrm>
              <a:off x="2898" y="2292"/>
              <a:ext cx="9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Community Mobilization</a:t>
              </a:r>
              <a:endParaRPr lang="en-US" altLang="en-US">
                <a:cs typeface="Arial" panose="020B0604020202020204" pitchFamily="34" charset="0"/>
              </a:endParaRPr>
            </a:p>
          </p:txBody>
        </p:sp>
        <p:sp>
          <p:nvSpPr>
            <p:cNvPr id="180264" name="Rectangle 40"/>
            <p:cNvSpPr>
              <a:spLocks noChangeArrowheads="1"/>
            </p:cNvSpPr>
            <p:nvPr/>
          </p:nvSpPr>
          <p:spPr bwMode="auto">
            <a:xfrm>
              <a:off x="2836" y="2148"/>
              <a:ext cx="1202" cy="2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65" name="Rectangle 41"/>
            <p:cNvSpPr>
              <a:spLocks noChangeArrowheads="1"/>
            </p:cNvSpPr>
            <p:nvPr/>
          </p:nvSpPr>
          <p:spPr bwMode="auto">
            <a:xfrm>
              <a:off x="2788" y="2100"/>
              <a:ext cx="1202" cy="275"/>
            </a:xfrm>
            <a:prstGeom prst="rect">
              <a:avLst/>
            </a:prstGeom>
            <a:solidFill>
              <a:srgbClr val="B1BC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66" name="Rectangle 42"/>
            <p:cNvSpPr>
              <a:spLocks noChangeArrowheads="1"/>
            </p:cNvSpPr>
            <p:nvPr/>
          </p:nvSpPr>
          <p:spPr bwMode="auto">
            <a:xfrm>
              <a:off x="2788" y="2100"/>
              <a:ext cx="1202" cy="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67" name="Rectangle 43"/>
            <p:cNvSpPr>
              <a:spLocks noChangeArrowheads="1"/>
            </p:cNvSpPr>
            <p:nvPr/>
          </p:nvSpPr>
          <p:spPr bwMode="auto">
            <a:xfrm>
              <a:off x="2850" y="2138"/>
              <a:ext cx="10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6. Arranging Resources for </a:t>
              </a:r>
              <a:endParaRPr lang="en-US" altLang="en-US">
                <a:cs typeface="Arial" panose="020B0604020202020204" pitchFamily="34" charset="0"/>
              </a:endParaRPr>
            </a:p>
          </p:txBody>
        </p:sp>
        <p:sp>
          <p:nvSpPr>
            <p:cNvPr id="180268" name="Rectangle 44"/>
            <p:cNvSpPr>
              <a:spLocks noChangeArrowheads="1"/>
            </p:cNvSpPr>
            <p:nvPr/>
          </p:nvSpPr>
          <p:spPr bwMode="auto">
            <a:xfrm>
              <a:off x="2850" y="2244"/>
              <a:ext cx="9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Community Mobilization</a:t>
              </a:r>
              <a:endParaRPr lang="en-US" altLang="en-US">
                <a:cs typeface="Arial" panose="020B0604020202020204" pitchFamily="34" charset="0"/>
              </a:endParaRPr>
            </a:p>
          </p:txBody>
        </p:sp>
      </p:grpSp>
      <p:grpSp>
        <p:nvGrpSpPr>
          <p:cNvPr id="180269" name="Group 45"/>
          <p:cNvGrpSpPr>
            <a:grpSpLocks/>
          </p:cNvGrpSpPr>
          <p:nvPr/>
        </p:nvGrpSpPr>
        <p:grpSpPr bwMode="auto">
          <a:xfrm>
            <a:off x="7616826" y="3770314"/>
            <a:ext cx="2136775" cy="344487"/>
            <a:chOff x="3317" y="2484"/>
            <a:chExt cx="1346" cy="217"/>
          </a:xfrm>
        </p:grpSpPr>
        <p:sp>
          <p:nvSpPr>
            <p:cNvPr id="180270" name="Rectangle 46"/>
            <p:cNvSpPr>
              <a:spLocks noChangeArrowheads="1"/>
            </p:cNvSpPr>
            <p:nvPr/>
          </p:nvSpPr>
          <p:spPr bwMode="auto">
            <a:xfrm>
              <a:off x="3427" y="2570"/>
              <a:ext cx="99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7. Developing Leadership</a:t>
              </a:r>
              <a:endParaRPr lang="en-US" altLang="en-US">
                <a:cs typeface="Arial" panose="020B0604020202020204" pitchFamily="34" charset="0"/>
              </a:endParaRPr>
            </a:p>
          </p:txBody>
        </p:sp>
        <p:sp>
          <p:nvSpPr>
            <p:cNvPr id="180271" name="Rectangle 47"/>
            <p:cNvSpPr>
              <a:spLocks noChangeArrowheads="1"/>
            </p:cNvSpPr>
            <p:nvPr/>
          </p:nvSpPr>
          <p:spPr bwMode="auto">
            <a:xfrm>
              <a:off x="3365" y="2532"/>
              <a:ext cx="1298" cy="16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72" name="Rectangle 48"/>
            <p:cNvSpPr>
              <a:spLocks noChangeArrowheads="1"/>
            </p:cNvSpPr>
            <p:nvPr/>
          </p:nvSpPr>
          <p:spPr bwMode="auto">
            <a:xfrm>
              <a:off x="3317" y="2484"/>
              <a:ext cx="1298" cy="169"/>
            </a:xfrm>
            <a:prstGeom prst="rect">
              <a:avLst/>
            </a:prstGeom>
            <a:solidFill>
              <a:srgbClr val="B1BC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73" name="Rectangle 49"/>
            <p:cNvSpPr>
              <a:spLocks noChangeArrowheads="1"/>
            </p:cNvSpPr>
            <p:nvPr/>
          </p:nvSpPr>
          <p:spPr bwMode="auto">
            <a:xfrm>
              <a:off x="3317" y="2484"/>
              <a:ext cx="1298" cy="1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74" name="Rectangle 50"/>
            <p:cNvSpPr>
              <a:spLocks noChangeArrowheads="1"/>
            </p:cNvSpPr>
            <p:nvPr/>
          </p:nvSpPr>
          <p:spPr bwMode="auto">
            <a:xfrm>
              <a:off x="3379" y="2522"/>
              <a:ext cx="99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5. Developing Leadership</a:t>
              </a:r>
              <a:endParaRPr lang="en-US" altLang="en-US">
                <a:cs typeface="Arial" panose="020B0604020202020204" pitchFamily="34" charset="0"/>
              </a:endParaRPr>
            </a:p>
          </p:txBody>
        </p:sp>
      </p:grpSp>
      <p:grpSp>
        <p:nvGrpSpPr>
          <p:cNvPr id="180275" name="Group 51"/>
          <p:cNvGrpSpPr>
            <a:grpSpLocks/>
          </p:cNvGrpSpPr>
          <p:nvPr/>
        </p:nvGrpSpPr>
        <p:grpSpPr bwMode="auto">
          <a:xfrm>
            <a:off x="1981201" y="4343401"/>
            <a:ext cx="2212975" cy="512763"/>
            <a:chOff x="3798" y="2773"/>
            <a:chExt cx="1394" cy="323"/>
          </a:xfrm>
        </p:grpSpPr>
        <p:sp>
          <p:nvSpPr>
            <p:cNvPr id="180276" name="Rectangle 52"/>
            <p:cNvSpPr>
              <a:spLocks noChangeArrowheads="1"/>
            </p:cNvSpPr>
            <p:nvPr/>
          </p:nvSpPr>
          <p:spPr bwMode="auto">
            <a:xfrm>
              <a:off x="3907" y="2859"/>
              <a:ext cx="10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8. Implementing Effective </a:t>
              </a:r>
              <a:endParaRPr lang="en-US" altLang="en-US">
                <a:cs typeface="Arial" panose="020B0604020202020204" pitchFamily="34" charset="0"/>
              </a:endParaRPr>
            </a:p>
          </p:txBody>
        </p:sp>
        <p:sp>
          <p:nvSpPr>
            <p:cNvPr id="180277" name="Rectangle 53"/>
            <p:cNvSpPr>
              <a:spLocks noChangeArrowheads="1"/>
            </p:cNvSpPr>
            <p:nvPr/>
          </p:nvSpPr>
          <p:spPr bwMode="auto">
            <a:xfrm>
              <a:off x="3907" y="2965"/>
              <a:ext cx="52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Interventions</a:t>
              </a:r>
              <a:endParaRPr lang="en-US" altLang="en-US">
                <a:cs typeface="Arial" panose="020B0604020202020204" pitchFamily="34" charset="0"/>
              </a:endParaRPr>
            </a:p>
          </p:txBody>
        </p:sp>
        <p:sp>
          <p:nvSpPr>
            <p:cNvPr id="180278" name="Rectangle 54"/>
            <p:cNvSpPr>
              <a:spLocks noChangeArrowheads="1"/>
            </p:cNvSpPr>
            <p:nvPr/>
          </p:nvSpPr>
          <p:spPr bwMode="auto">
            <a:xfrm>
              <a:off x="3846" y="2821"/>
              <a:ext cx="1346" cy="2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79" name="Rectangle 55"/>
            <p:cNvSpPr>
              <a:spLocks noChangeArrowheads="1"/>
            </p:cNvSpPr>
            <p:nvPr/>
          </p:nvSpPr>
          <p:spPr bwMode="auto">
            <a:xfrm>
              <a:off x="3798" y="2773"/>
              <a:ext cx="1346" cy="275"/>
            </a:xfrm>
            <a:prstGeom prst="rect">
              <a:avLst/>
            </a:prstGeom>
            <a:solidFill>
              <a:srgbClr val="A0CA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80" name="Rectangle 56"/>
            <p:cNvSpPr>
              <a:spLocks noChangeArrowheads="1"/>
            </p:cNvSpPr>
            <p:nvPr/>
          </p:nvSpPr>
          <p:spPr bwMode="auto">
            <a:xfrm>
              <a:off x="3798" y="2773"/>
              <a:ext cx="1346" cy="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81" name="Rectangle 57"/>
            <p:cNvSpPr>
              <a:spLocks noChangeArrowheads="1"/>
            </p:cNvSpPr>
            <p:nvPr/>
          </p:nvSpPr>
          <p:spPr bwMode="auto">
            <a:xfrm>
              <a:off x="3859" y="2811"/>
              <a:ext cx="10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9. Implementing Effective </a:t>
              </a:r>
              <a:endParaRPr lang="en-US" altLang="en-US">
                <a:cs typeface="Arial" panose="020B0604020202020204" pitchFamily="34" charset="0"/>
              </a:endParaRPr>
            </a:p>
          </p:txBody>
        </p:sp>
        <p:sp>
          <p:nvSpPr>
            <p:cNvPr id="180282" name="Rectangle 58"/>
            <p:cNvSpPr>
              <a:spLocks noChangeArrowheads="1"/>
            </p:cNvSpPr>
            <p:nvPr/>
          </p:nvSpPr>
          <p:spPr bwMode="auto">
            <a:xfrm>
              <a:off x="3859" y="2917"/>
              <a:ext cx="52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Interventions</a:t>
              </a:r>
              <a:endParaRPr lang="en-US" altLang="en-US">
                <a:cs typeface="Arial" panose="020B0604020202020204" pitchFamily="34" charset="0"/>
              </a:endParaRPr>
            </a:p>
          </p:txBody>
        </p:sp>
      </p:grpSp>
      <p:grpSp>
        <p:nvGrpSpPr>
          <p:cNvPr id="180283" name="Group 59"/>
          <p:cNvGrpSpPr>
            <a:grpSpLocks/>
          </p:cNvGrpSpPr>
          <p:nvPr/>
        </p:nvGrpSpPr>
        <p:grpSpPr bwMode="auto">
          <a:xfrm>
            <a:off x="7696200" y="3200400"/>
            <a:ext cx="2438400" cy="381000"/>
            <a:chOff x="1872" y="2640"/>
            <a:chExt cx="1536" cy="240"/>
          </a:xfrm>
        </p:grpSpPr>
        <p:sp>
          <p:nvSpPr>
            <p:cNvPr id="180284" name="Rectangle 60"/>
            <p:cNvSpPr>
              <a:spLocks noChangeArrowheads="1"/>
            </p:cNvSpPr>
            <p:nvPr/>
          </p:nvSpPr>
          <p:spPr bwMode="auto">
            <a:xfrm>
              <a:off x="1982" y="2726"/>
              <a:ext cx="4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9. Assuring </a:t>
              </a:r>
              <a:endParaRPr lang="en-US" altLang="en-US">
                <a:cs typeface="Arial" panose="020B0604020202020204" pitchFamily="34" charset="0"/>
              </a:endParaRPr>
            </a:p>
          </p:txBody>
        </p:sp>
        <p:sp>
          <p:nvSpPr>
            <p:cNvPr id="180285" name="Rectangle 61"/>
            <p:cNvSpPr>
              <a:spLocks noChangeArrowheads="1"/>
            </p:cNvSpPr>
            <p:nvPr/>
          </p:nvSpPr>
          <p:spPr bwMode="auto">
            <a:xfrm>
              <a:off x="1920" y="2688"/>
              <a:ext cx="1488" cy="19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86" name="Rectangle 62"/>
            <p:cNvSpPr>
              <a:spLocks noChangeArrowheads="1"/>
            </p:cNvSpPr>
            <p:nvPr/>
          </p:nvSpPr>
          <p:spPr bwMode="auto">
            <a:xfrm>
              <a:off x="1872" y="2640"/>
              <a:ext cx="1488" cy="192"/>
            </a:xfrm>
            <a:prstGeom prst="rect">
              <a:avLst/>
            </a:prstGeom>
            <a:solidFill>
              <a:srgbClr val="B1BC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87" name="Rectangle 63"/>
            <p:cNvSpPr>
              <a:spLocks noChangeArrowheads="1"/>
            </p:cNvSpPr>
            <p:nvPr/>
          </p:nvSpPr>
          <p:spPr bwMode="auto">
            <a:xfrm>
              <a:off x="1872" y="2640"/>
              <a:ext cx="1488" cy="1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88" name="Rectangle 64"/>
            <p:cNvSpPr>
              <a:spLocks noChangeArrowheads="1"/>
            </p:cNvSpPr>
            <p:nvPr/>
          </p:nvSpPr>
          <p:spPr bwMode="auto">
            <a:xfrm>
              <a:off x="1934" y="2678"/>
              <a:ext cx="4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4. Assuring </a:t>
              </a:r>
              <a:endParaRPr lang="en-US" altLang="en-US">
                <a:cs typeface="Arial" panose="020B0604020202020204" pitchFamily="34" charset="0"/>
              </a:endParaRPr>
            </a:p>
          </p:txBody>
        </p:sp>
        <p:sp>
          <p:nvSpPr>
            <p:cNvPr id="180289" name="Rectangle 65"/>
            <p:cNvSpPr>
              <a:spLocks noChangeArrowheads="1"/>
            </p:cNvSpPr>
            <p:nvPr/>
          </p:nvSpPr>
          <p:spPr bwMode="auto">
            <a:xfrm>
              <a:off x="2400" y="2678"/>
              <a:ext cx="82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Technical Assistance</a:t>
              </a:r>
              <a:endParaRPr lang="en-US" altLang="en-US">
                <a:cs typeface="Arial" panose="020B0604020202020204" pitchFamily="34" charset="0"/>
              </a:endParaRPr>
            </a:p>
          </p:txBody>
        </p:sp>
      </p:grpSp>
      <p:grpSp>
        <p:nvGrpSpPr>
          <p:cNvPr id="180290" name="Group 66"/>
          <p:cNvGrpSpPr>
            <a:grpSpLocks/>
          </p:cNvGrpSpPr>
          <p:nvPr/>
        </p:nvGrpSpPr>
        <p:grpSpPr bwMode="auto">
          <a:xfrm>
            <a:off x="3354389" y="2057401"/>
            <a:ext cx="2212975" cy="512763"/>
            <a:chOff x="1536" y="3792"/>
            <a:chExt cx="1394" cy="323"/>
          </a:xfrm>
        </p:grpSpPr>
        <p:sp>
          <p:nvSpPr>
            <p:cNvPr id="180291" name="Rectangle 67"/>
            <p:cNvSpPr>
              <a:spLocks noChangeArrowheads="1"/>
            </p:cNvSpPr>
            <p:nvPr/>
          </p:nvSpPr>
          <p:spPr bwMode="auto">
            <a:xfrm>
              <a:off x="1645" y="3879"/>
              <a:ext cx="123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10. Documenting Progress and </a:t>
              </a:r>
              <a:endParaRPr lang="en-US" altLang="en-US">
                <a:cs typeface="Arial" panose="020B0604020202020204" pitchFamily="34" charset="0"/>
              </a:endParaRPr>
            </a:p>
          </p:txBody>
        </p:sp>
        <p:sp>
          <p:nvSpPr>
            <p:cNvPr id="180292" name="Rectangle 68"/>
            <p:cNvSpPr>
              <a:spLocks noChangeArrowheads="1"/>
            </p:cNvSpPr>
            <p:nvPr/>
          </p:nvSpPr>
          <p:spPr bwMode="auto">
            <a:xfrm>
              <a:off x="1645" y="3984"/>
              <a:ext cx="63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Using Feedback</a:t>
              </a:r>
              <a:endParaRPr lang="en-US" altLang="en-US">
                <a:cs typeface="Arial" panose="020B0604020202020204" pitchFamily="34" charset="0"/>
              </a:endParaRPr>
            </a:p>
          </p:txBody>
        </p:sp>
        <p:sp>
          <p:nvSpPr>
            <p:cNvPr id="180293" name="Rectangle 69"/>
            <p:cNvSpPr>
              <a:spLocks noChangeArrowheads="1"/>
            </p:cNvSpPr>
            <p:nvPr/>
          </p:nvSpPr>
          <p:spPr bwMode="auto">
            <a:xfrm>
              <a:off x="1584" y="3841"/>
              <a:ext cx="1346" cy="27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94" name="Rectangle 70"/>
            <p:cNvSpPr>
              <a:spLocks noChangeArrowheads="1"/>
            </p:cNvSpPr>
            <p:nvPr/>
          </p:nvSpPr>
          <p:spPr bwMode="auto">
            <a:xfrm>
              <a:off x="1536" y="3792"/>
              <a:ext cx="1346" cy="2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295" name="Rectangle 71"/>
            <p:cNvSpPr>
              <a:spLocks noChangeArrowheads="1"/>
            </p:cNvSpPr>
            <p:nvPr/>
          </p:nvSpPr>
          <p:spPr bwMode="auto">
            <a:xfrm>
              <a:off x="1536" y="3792"/>
              <a:ext cx="1346" cy="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96" name="Rectangle 72"/>
            <p:cNvSpPr>
              <a:spLocks noChangeArrowheads="1"/>
            </p:cNvSpPr>
            <p:nvPr/>
          </p:nvSpPr>
          <p:spPr bwMode="auto">
            <a:xfrm>
              <a:off x="1597" y="3831"/>
              <a:ext cx="123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12. Documenting Progress and </a:t>
              </a:r>
              <a:endParaRPr lang="en-US" altLang="en-US">
                <a:cs typeface="Arial" panose="020B0604020202020204" pitchFamily="34" charset="0"/>
              </a:endParaRPr>
            </a:p>
          </p:txBody>
        </p:sp>
        <p:sp>
          <p:nvSpPr>
            <p:cNvPr id="180297" name="Rectangle 73"/>
            <p:cNvSpPr>
              <a:spLocks noChangeArrowheads="1"/>
            </p:cNvSpPr>
            <p:nvPr/>
          </p:nvSpPr>
          <p:spPr bwMode="auto">
            <a:xfrm>
              <a:off x="1597" y="3936"/>
              <a:ext cx="63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Using Feedback</a:t>
              </a:r>
              <a:endParaRPr lang="en-US" altLang="en-US">
                <a:cs typeface="Arial" panose="020B0604020202020204" pitchFamily="34" charset="0"/>
              </a:endParaRPr>
            </a:p>
          </p:txBody>
        </p:sp>
      </p:grpSp>
      <p:grpSp>
        <p:nvGrpSpPr>
          <p:cNvPr id="180298" name="Group 74"/>
          <p:cNvGrpSpPr>
            <a:grpSpLocks/>
          </p:cNvGrpSpPr>
          <p:nvPr/>
        </p:nvGrpSpPr>
        <p:grpSpPr bwMode="auto">
          <a:xfrm>
            <a:off x="2819401" y="2667000"/>
            <a:ext cx="2214563" cy="344488"/>
            <a:chOff x="432" y="2388"/>
            <a:chExt cx="1395" cy="217"/>
          </a:xfrm>
        </p:grpSpPr>
        <p:sp>
          <p:nvSpPr>
            <p:cNvPr id="180299" name="Rectangle 75"/>
            <p:cNvSpPr>
              <a:spLocks noChangeArrowheads="1"/>
            </p:cNvSpPr>
            <p:nvPr/>
          </p:nvSpPr>
          <p:spPr bwMode="auto">
            <a:xfrm>
              <a:off x="542" y="2474"/>
              <a:ext cx="112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11. Making Outcomes Matter</a:t>
              </a:r>
              <a:endParaRPr lang="en-US" altLang="en-US">
                <a:cs typeface="Arial" panose="020B0604020202020204" pitchFamily="34" charset="0"/>
              </a:endParaRPr>
            </a:p>
          </p:txBody>
        </p:sp>
        <p:sp>
          <p:nvSpPr>
            <p:cNvPr id="180300" name="Rectangle 76"/>
            <p:cNvSpPr>
              <a:spLocks noChangeArrowheads="1"/>
            </p:cNvSpPr>
            <p:nvPr/>
          </p:nvSpPr>
          <p:spPr bwMode="auto">
            <a:xfrm>
              <a:off x="480" y="2436"/>
              <a:ext cx="1347" cy="16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301" name="Rectangle 77"/>
            <p:cNvSpPr>
              <a:spLocks noChangeArrowheads="1"/>
            </p:cNvSpPr>
            <p:nvPr/>
          </p:nvSpPr>
          <p:spPr bwMode="auto">
            <a:xfrm>
              <a:off x="432" y="2388"/>
              <a:ext cx="1347" cy="16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302" name="Rectangle 78"/>
            <p:cNvSpPr>
              <a:spLocks noChangeArrowheads="1"/>
            </p:cNvSpPr>
            <p:nvPr/>
          </p:nvSpPr>
          <p:spPr bwMode="auto">
            <a:xfrm>
              <a:off x="432" y="2388"/>
              <a:ext cx="1347" cy="1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303" name="Rectangle 79"/>
            <p:cNvSpPr>
              <a:spLocks noChangeArrowheads="1"/>
            </p:cNvSpPr>
            <p:nvPr/>
          </p:nvSpPr>
          <p:spPr bwMode="auto">
            <a:xfrm>
              <a:off x="494" y="2426"/>
              <a:ext cx="112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11. Making Outcomes Matter</a:t>
              </a:r>
              <a:endParaRPr lang="en-US" altLang="en-US">
                <a:cs typeface="Arial" panose="020B0604020202020204" pitchFamily="34" charset="0"/>
              </a:endParaRPr>
            </a:p>
          </p:txBody>
        </p:sp>
      </p:grpSp>
      <p:grpSp>
        <p:nvGrpSpPr>
          <p:cNvPr id="180304" name="Group 80"/>
          <p:cNvGrpSpPr>
            <a:grpSpLocks/>
          </p:cNvGrpSpPr>
          <p:nvPr/>
        </p:nvGrpSpPr>
        <p:grpSpPr bwMode="auto">
          <a:xfrm>
            <a:off x="2286001" y="3886200"/>
            <a:ext cx="2212975" cy="344488"/>
            <a:chOff x="625" y="2725"/>
            <a:chExt cx="1394" cy="217"/>
          </a:xfrm>
        </p:grpSpPr>
        <p:sp>
          <p:nvSpPr>
            <p:cNvPr id="180305" name="Rectangle 81"/>
            <p:cNvSpPr>
              <a:spLocks noChangeArrowheads="1"/>
            </p:cNvSpPr>
            <p:nvPr/>
          </p:nvSpPr>
          <p:spPr bwMode="auto">
            <a:xfrm>
              <a:off x="734" y="2811"/>
              <a:ext cx="93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12. Sustaining the Work</a:t>
              </a:r>
              <a:endParaRPr lang="en-US" altLang="en-US">
                <a:cs typeface="Arial" panose="020B0604020202020204" pitchFamily="34" charset="0"/>
              </a:endParaRPr>
            </a:p>
          </p:txBody>
        </p:sp>
        <p:sp>
          <p:nvSpPr>
            <p:cNvPr id="180306" name="Rectangle 82"/>
            <p:cNvSpPr>
              <a:spLocks noChangeArrowheads="1"/>
            </p:cNvSpPr>
            <p:nvPr/>
          </p:nvSpPr>
          <p:spPr bwMode="auto">
            <a:xfrm>
              <a:off x="673" y="2773"/>
              <a:ext cx="1346" cy="16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307" name="Rectangle 83"/>
            <p:cNvSpPr>
              <a:spLocks noChangeArrowheads="1"/>
            </p:cNvSpPr>
            <p:nvPr/>
          </p:nvSpPr>
          <p:spPr bwMode="auto">
            <a:xfrm>
              <a:off x="625" y="2725"/>
              <a:ext cx="1346" cy="169"/>
            </a:xfrm>
            <a:prstGeom prst="rect">
              <a:avLst/>
            </a:prstGeom>
            <a:solidFill>
              <a:srgbClr val="A0CA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308" name="Rectangle 84"/>
            <p:cNvSpPr>
              <a:spLocks noChangeArrowheads="1"/>
            </p:cNvSpPr>
            <p:nvPr/>
          </p:nvSpPr>
          <p:spPr bwMode="auto">
            <a:xfrm>
              <a:off x="625" y="2725"/>
              <a:ext cx="1346" cy="1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309" name="Rectangle 85"/>
            <p:cNvSpPr>
              <a:spLocks noChangeArrowheads="1"/>
            </p:cNvSpPr>
            <p:nvPr/>
          </p:nvSpPr>
          <p:spPr bwMode="auto">
            <a:xfrm>
              <a:off x="686" y="2763"/>
              <a:ext cx="93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10. Sustaining the Work</a:t>
              </a:r>
              <a:endParaRPr lang="en-US" altLang="en-US">
                <a:cs typeface="Arial" panose="020B0604020202020204" pitchFamily="34" charset="0"/>
              </a:endParaRPr>
            </a:p>
          </p:txBody>
        </p:sp>
      </p:grpSp>
      <p:sp>
        <p:nvSpPr>
          <p:cNvPr id="180310" name="Text Box 86"/>
          <p:cNvSpPr txBox="1">
            <a:spLocks noChangeArrowheads="1"/>
          </p:cNvSpPr>
          <p:nvPr/>
        </p:nvSpPr>
        <p:spPr bwMode="auto">
          <a:xfrm>
            <a:off x="4800600" y="1644650"/>
            <a:ext cx="1828800" cy="336550"/>
          </a:xfrm>
          <a:prstGeom prst="rect">
            <a:avLst/>
          </a:prstGeom>
          <a:noFill/>
          <a:ln>
            <a:noFill/>
          </a:ln>
          <a:extLst>
            <a:ext uri="{909E8E84-426E-40DD-AFC4-6F175D3DCCD1}">
              <a14:hiddenFill xmlns:a14="http://schemas.microsoft.com/office/drawing/2010/main">
                <a:solidFill>
                  <a:srgbClr val="DEDEDE"/>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altLang="en-US" sz="1600" b="1">
                <a:solidFill>
                  <a:srgbClr val="3333CC"/>
                </a:solidFill>
                <a:effectLst>
                  <a:outerShdw blurRad="38100" dist="38100" dir="2700000" algn="tl">
                    <a:srgbClr val="000000"/>
                  </a:outerShdw>
                </a:effectLst>
                <a:cs typeface="Arial" panose="020B0604020202020204" pitchFamily="34" charset="0"/>
              </a:rPr>
              <a:t>A.    Assessment</a:t>
            </a:r>
            <a:endParaRPr lang="en-US" altLang="en-US">
              <a:cs typeface="Arial" panose="020B0604020202020204" pitchFamily="34" charset="0"/>
            </a:endParaRPr>
          </a:p>
        </p:txBody>
      </p:sp>
      <p:sp>
        <p:nvSpPr>
          <p:cNvPr id="180311" name="Text Box 87"/>
          <p:cNvSpPr txBox="1">
            <a:spLocks noChangeArrowheads="1"/>
          </p:cNvSpPr>
          <p:nvPr/>
        </p:nvSpPr>
        <p:spPr bwMode="auto">
          <a:xfrm>
            <a:off x="7543800" y="20574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altLang="en-US" sz="1600" b="1">
                <a:solidFill>
                  <a:srgbClr val="3333CC"/>
                </a:solidFill>
                <a:effectLst>
                  <a:outerShdw blurRad="38100" dist="38100" dir="2700000" algn="tl">
                    <a:srgbClr val="000000"/>
                  </a:outerShdw>
                </a:effectLst>
                <a:cs typeface="Arial" panose="020B0604020202020204" pitchFamily="34" charset="0"/>
              </a:rPr>
              <a:t>B.  Capacity</a:t>
            </a:r>
            <a:endParaRPr lang="en-US" altLang="en-US">
              <a:cs typeface="Arial" panose="020B0604020202020204" pitchFamily="34" charset="0"/>
            </a:endParaRPr>
          </a:p>
        </p:txBody>
      </p:sp>
      <p:sp>
        <p:nvSpPr>
          <p:cNvPr id="180312" name="Text Box 88"/>
          <p:cNvSpPr txBox="1">
            <a:spLocks noChangeArrowheads="1"/>
          </p:cNvSpPr>
          <p:nvPr/>
        </p:nvSpPr>
        <p:spPr bwMode="auto">
          <a:xfrm>
            <a:off x="3276600" y="5181600"/>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altLang="en-US" sz="1600" b="1">
                <a:solidFill>
                  <a:srgbClr val="3333CC"/>
                </a:solidFill>
                <a:effectLst>
                  <a:outerShdw blurRad="38100" dist="38100" dir="2700000" algn="tl">
                    <a:srgbClr val="000000"/>
                  </a:outerShdw>
                </a:effectLst>
                <a:cs typeface="Arial" panose="020B0604020202020204" pitchFamily="34" charset="0"/>
              </a:rPr>
              <a:t>D.   Implementation</a:t>
            </a:r>
            <a:endParaRPr lang="en-US" altLang="en-US">
              <a:cs typeface="Arial" panose="020B0604020202020204" pitchFamily="34" charset="0"/>
            </a:endParaRPr>
          </a:p>
        </p:txBody>
      </p:sp>
      <p:sp>
        <p:nvSpPr>
          <p:cNvPr id="180313" name="Text Box 89"/>
          <p:cNvSpPr txBox="1">
            <a:spLocks noChangeArrowheads="1"/>
          </p:cNvSpPr>
          <p:nvPr/>
        </p:nvSpPr>
        <p:spPr bwMode="auto">
          <a:xfrm>
            <a:off x="6477000" y="499745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altLang="en-US" sz="1600" b="1">
                <a:solidFill>
                  <a:srgbClr val="3333CC"/>
                </a:solidFill>
                <a:effectLst>
                  <a:outerShdw blurRad="38100" dist="38100" dir="2700000" algn="tl">
                    <a:srgbClr val="000000"/>
                  </a:outerShdw>
                </a:effectLst>
                <a:cs typeface="Arial" panose="020B0604020202020204" pitchFamily="34" charset="0"/>
              </a:rPr>
              <a:t>C.   Planning</a:t>
            </a:r>
            <a:endParaRPr lang="en-US" altLang="en-US">
              <a:cs typeface="Arial" panose="020B0604020202020204" pitchFamily="34" charset="0"/>
            </a:endParaRPr>
          </a:p>
        </p:txBody>
      </p:sp>
      <p:sp>
        <p:nvSpPr>
          <p:cNvPr id="180314" name="Text Box 90"/>
          <p:cNvSpPr txBox="1">
            <a:spLocks noChangeArrowheads="1"/>
          </p:cNvSpPr>
          <p:nvPr/>
        </p:nvSpPr>
        <p:spPr bwMode="auto">
          <a:xfrm>
            <a:off x="3429000" y="32766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altLang="en-US" sz="1600" b="1">
                <a:solidFill>
                  <a:srgbClr val="3333CC"/>
                </a:solidFill>
                <a:effectLst>
                  <a:outerShdw blurRad="38100" dist="38100" dir="2700000" algn="tl">
                    <a:srgbClr val="000000"/>
                  </a:outerShdw>
                </a:effectLst>
                <a:cs typeface="Arial" panose="020B0604020202020204" pitchFamily="34" charset="0"/>
              </a:rPr>
              <a:t>E.   Evaluation</a:t>
            </a:r>
            <a:endParaRPr lang="en-US" altLang="en-US">
              <a:cs typeface="Arial" panose="020B0604020202020204" pitchFamily="34" charset="0"/>
            </a:endParaRPr>
          </a:p>
        </p:txBody>
      </p:sp>
      <p:grpSp>
        <p:nvGrpSpPr>
          <p:cNvPr id="180315" name="Group 91"/>
          <p:cNvGrpSpPr>
            <a:grpSpLocks/>
          </p:cNvGrpSpPr>
          <p:nvPr/>
        </p:nvGrpSpPr>
        <p:grpSpPr bwMode="auto">
          <a:xfrm>
            <a:off x="5407026" y="5430838"/>
            <a:ext cx="2136775" cy="512762"/>
            <a:chOff x="3654" y="1138"/>
            <a:chExt cx="1346" cy="323"/>
          </a:xfrm>
        </p:grpSpPr>
        <p:sp>
          <p:nvSpPr>
            <p:cNvPr id="180316" name="Rectangle 92"/>
            <p:cNvSpPr>
              <a:spLocks noChangeArrowheads="1"/>
            </p:cNvSpPr>
            <p:nvPr/>
          </p:nvSpPr>
          <p:spPr bwMode="auto">
            <a:xfrm>
              <a:off x="3763" y="1225"/>
              <a:ext cx="120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4. Developing a framework or </a:t>
              </a:r>
              <a:endParaRPr lang="en-US" altLang="en-US">
                <a:cs typeface="Arial" panose="020B0604020202020204" pitchFamily="34" charset="0"/>
              </a:endParaRPr>
            </a:p>
          </p:txBody>
        </p:sp>
        <p:sp>
          <p:nvSpPr>
            <p:cNvPr id="180317" name="Rectangle 93"/>
            <p:cNvSpPr>
              <a:spLocks noChangeArrowheads="1"/>
            </p:cNvSpPr>
            <p:nvPr/>
          </p:nvSpPr>
          <p:spPr bwMode="auto">
            <a:xfrm>
              <a:off x="3763" y="1330"/>
              <a:ext cx="6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808080"/>
                  </a:solidFill>
                  <a:cs typeface="Arial" panose="020B0604020202020204" pitchFamily="34" charset="0"/>
                </a:rPr>
                <a:t>model of change</a:t>
              </a:r>
              <a:endParaRPr lang="en-US" altLang="en-US">
                <a:cs typeface="Arial" panose="020B0604020202020204" pitchFamily="34" charset="0"/>
              </a:endParaRPr>
            </a:p>
          </p:txBody>
        </p:sp>
        <p:sp>
          <p:nvSpPr>
            <p:cNvPr id="180318" name="Rectangle 94"/>
            <p:cNvSpPr>
              <a:spLocks noChangeArrowheads="1"/>
            </p:cNvSpPr>
            <p:nvPr/>
          </p:nvSpPr>
          <p:spPr bwMode="auto">
            <a:xfrm>
              <a:off x="3702" y="1186"/>
              <a:ext cx="1298" cy="2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319" name="Rectangle 95"/>
            <p:cNvSpPr>
              <a:spLocks noChangeArrowheads="1"/>
            </p:cNvSpPr>
            <p:nvPr/>
          </p:nvSpPr>
          <p:spPr bwMode="auto">
            <a:xfrm>
              <a:off x="3654" y="1138"/>
              <a:ext cx="1298" cy="275"/>
            </a:xfrm>
            <a:prstGeom prst="rect">
              <a:avLst/>
            </a:prstGeom>
            <a:solidFill>
              <a:srgbClr val="EC9C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0320" name="Rectangle 96"/>
            <p:cNvSpPr>
              <a:spLocks noChangeArrowheads="1"/>
            </p:cNvSpPr>
            <p:nvPr/>
          </p:nvSpPr>
          <p:spPr bwMode="auto">
            <a:xfrm>
              <a:off x="3654" y="1138"/>
              <a:ext cx="1298" cy="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321" name="Rectangle 97"/>
            <p:cNvSpPr>
              <a:spLocks noChangeArrowheads="1"/>
            </p:cNvSpPr>
            <p:nvPr/>
          </p:nvSpPr>
          <p:spPr bwMode="auto">
            <a:xfrm>
              <a:off x="3715" y="1177"/>
              <a:ext cx="120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7. Developing a framework or </a:t>
              </a:r>
              <a:endParaRPr lang="en-US" altLang="en-US">
                <a:cs typeface="Arial" panose="020B0604020202020204" pitchFamily="34" charset="0"/>
              </a:endParaRPr>
            </a:p>
          </p:txBody>
        </p:sp>
        <p:sp>
          <p:nvSpPr>
            <p:cNvPr id="180322" name="Rectangle 98"/>
            <p:cNvSpPr>
              <a:spLocks noChangeArrowheads="1"/>
            </p:cNvSpPr>
            <p:nvPr/>
          </p:nvSpPr>
          <p:spPr bwMode="auto">
            <a:xfrm>
              <a:off x="3715" y="1282"/>
              <a:ext cx="66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a:solidFill>
                    <a:srgbClr val="000000"/>
                  </a:solidFill>
                  <a:cs typeface="Arial" panose="020B0604020202020204" pitchFamily="34" charset="0"/>
                </a:rPr>
                <a:t>model of change</a:t>
              </a:r>
              <a:endParaRPr lang="en-US" altLang="en-US">
                <a:cs typeface="Arial" panose="020B0604020202020204" pitchFamily="34" charset="0"/>
              </a:endParaRPr>
            </a:p>
          </p:txBody>
        </p:sp>
      </p:grpSp>
      <p:sp>
        <p:nvSpPr>
          <p:cNvPr id="180324" name="Text Box 100"/>
          <p:cNvSpPr txBox="1">
            <a:spLocks noChangeArrowheads="1"/>
          </p:cNvSpPr>
          <p:nvPr/>
        </p:nvSpPr>
        <p:spPr bwMode="auto">
          <a:xfrm>
            <a:off x="8153400" y="5927726"/>
            <a:ext cx="2286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900" baseline="30000">
                <a:cs typeface="Arial" panose="020B0604020202020204" pitchFamily="34" charset="0"/>
              </a:rPr>
              <a:t>1</a:t>
            </a:r>
            <a:r>
              <a:rPr lang="en-US" altLang="en-US" sz="900">
                <a:cs typeface="Arial" panose="020B0604020202020204" pitchFamily="34" charset="0"/>
              </a:rPr>
              <a:t>Best processes identified through a literature review conducted by Dr. Renee Boothroyd, University of Kansas – used with permission. </a:t>
            </a:r>
          </a:p>
        </p:txBody>
      </p:sp>
    </p:spTree>
    <p:extLst>
      <p:ext uri="{BB962C8B-B14F-4D97-AF65-F5344CB8AC3E}">
        <p14:creationId xmlns:p14="http://schemas.microsoft.com/office/powerpoint/2010/main" val="3171840493"/>
      </p:ext>
    </p:extLst>
  </p:cSld>
  <p:clrMapOvr>
    <a:masterClrMapping/>
  </p:clrMapOvr>
  <p:transition>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Oval 2"/>
          <p:cNvSpPr>
            <a:spLocks noChangeArrowheads="1"/>
          </p:cNvSpPr>
          <p:nvPr/>
        </p:nvSpPr>
        <p:spPr bwMode="auto">
          <a:xfrm rot="7282197">
            <a:off x="1454147" y="2279651"/>
            <a:ext cx="4816475" cy="36099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267" name="Text Box 3"/>
          <p:cNvSpPr txBox="1">
            <a:spLocks noChangeArrowheads="1"/>
          </p:cNvSpPr>
          <p:nvPr/>
        </p:nvSpPr>
        <p:spPr bwMode="auto">
          <a:xfrm>
            <a:off x="3809593" y="1455562"/>
            <a:ext cx="28194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a:solidFill>
                  <a:schemeClr val="bg2">
                    <a:lumMod val="10000"/>
                  </a:schemeClr>
                </a:solidFill>
                <a:effectLst>
                  <a:outerShdw blurRad="38100" dist="38100" dir="2700000" algn="tl">
                    <a:srgbClr val="C0C0C0"/>
                  </a:outerShdw>
                </a:effectLst>
                <a:latin typeface="Franklin Gothic Medium" panose="020B0603020102020204" pitchFamily="34" charset="0"/>
              </a:rPr>
              <a:t>A.  Community Assessment</a:t>
            </a:r>
          </a:p>
        </p:txBody>
      </p:sp>
      <p:sp>
        <p:nvSpPr>
          <p:cNvPr id="267268" name="Text Box 4"/>
          <p:cNvSpPr txBox="1">
            <a:spLocks noChangeArrowheads="1"/>
          </p:cNvSpPr>
          <p:nvPr/>
        </p:nvSpPr>
        <p:spPr bwMode="auto">
          <a:xfrm>
            <a:off x="5590363" y="2719800"/>
            <a:ext cx="21336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solidFill>
                  <a:schemeClr val="bg2">
                    <a:lumMod val="10000"/>
                  </a:schemeClr>
                </a:solidFill>
                <a:effectLst>
                  <a:outerShdw blurRad="38100" dist="38100" dir="2700000" algn="tl">
                    <a:srgbClr val="C0C0C0"/>
                  </a:outerShdw>
                </a:effectLst>
                <a:latin typeface="Franklin Gothic Medium" panose="020B0603020102020204" pitchFamily="34" charset="0"/>
              </a:rPr>
              <a:t>B.  Logic Model</a:t>
            </a:r>
          </a:p>
        </p:txBody>
      </p:sp>
      <p:sp>
        <p:nvSpPr>
          <p:cNvPr id="267269" name="Text Box 5"/>
          <p:cNvSpPr txBox="1">
            <a:spLocks noChangeArrowheads="1"/>
          </p:cNvSpPr>
          <p:nvPr/>
        </p:nvSpPr>
        <p:spPr bwMode="auto">
          <a:xfrm>
            <a:off x="5133163" y="4911726"/>
            <a:ext cx="30480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solidFill>
                  <a:schemeClr val="bg2">
                    <a:lumMod val="10000"/>
                  </a:schemeClr>
                </a:solidFill>
                <a:effectLst>
                  <a:outerShdw blurRad="38100" dist="38100" dir="2700000" algn="tl">
                    <a:srgbClr val="C0C0C0"/>
                  </a:outerShdw>
                </a:effectLst>
                <a:latin typeface="Franklin Gothic Medium" panose="020B0603020102020204" pitchFamily="34" charset="0"/>
              </a:rPr>
              <a:t>C.  Strategic &amp; Action Plan</a:t>
            </a:r>
          </a:p>
        </p:txBody>
      </p:sp>
      <p:sp>
        <p:nvSpPr>
          <p:cNvPr id="267270" name="Text Box 6"/>
          <p:cNvSpPr txBox="1">
            <a:spLocks noChangeArrowheads="1"/>
          </p:cNvSpPr>
          <p:nvPr/>
        </p:nvSpPr>
        <p:spPr bwMode="auto">
          <a:xfrm>
            <a:off x="619665" y="5990339"/>
            <a:ext cx="20574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solidFill>
                  <a:schemeClr val="bg2">
                    <a:lumMod val="10000"/>
                  </a:schemeClr>
                </a:solidFill>
                <a:effectLst>
                  <a:outerShdw blurRad="38100" dist="38100" dir="2700000" algn="tl">
                    <a:srgbClr val="C0C0C0"/>
                  </a:outerShdw>
                </a:effectLst>
                <a:latin typeface="Franklin Gothic Medium" panose="020B0603020102020204" pitchFamily="34" charset="0"/>
              </a:rPr>
              <a:t>D.  Evaluation Plan</a:t>
            </a:r>
          </a:p>
        </p:txBody>
      </p:sp>
      <p:sp>
        <p:nvSpPr>
          <p:cNvPr id="267271" name="Text Box 7"/>
          <p:cNvSpPr txBox="1">
            <a:spLocks noChangeArrowheads="1"/>
          </p:cNvSpPr>
          <p:nvPr/>
        </p:nvSpPr>
        <p:spPr bwMode="auto">
          <a:xfrm>
            <a:off x="162465" y="2804254"/>
            <a:ext cx="25146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solidFill>
                  <a:schemeClr val="bg2">
                    <a:lumMod val="10000"/>
                  </a:schemeClr>
                </a:solidFill>
                <a:effectLst>
                  <a:outerShdw blurRad="38100" dist="38100" dir="2700000" algn="tl">
                    <a:srgbClr val="C0C0C0"/>
                  </a:outerShdw>
                </a:effectLst>
                <a:latin typeface="Franklin Gothic Medium" panose="020B0603020102020204" pitchFamily="34" charset="0"/>
              </a:rPr>
              <a:t>E.  Sustainability Plan</a:t>
            </a:r>
          </a:p>
        </p:txBody>
      </p:sp>
      <p:sp>
        <p:nvSpPr>
          <p:cNvPr id="267272" name="Text Box 8"/>
          <p:cNvSpPr txBox="1">
            <a:spLocks noChangeArrowheads="1"/>
          </p:cNvSpPr>
          <p:nvPr/>
        </p:nvSpPr>
        <p:spPr bwMode="auto">
          <a:xfrm>
            <a:off x="838200" y="345311"/>
            <a:ext cx="914400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chemeClr val="bg2">
                    <a:lumMod val="10000"/>
                  </a:schemeClr>
                </a:solidFill>
                <a:latin typeface="Franklin Gothic Demi" panose="020B0703020102020204" pitchFamily="34" charset="0"/>
              </a:rPr>
              <a:t>Products Your Community Needs to Create</a:t>
            </a:r>
          </a:p>
        </p:txBody>
      </p:sp>
    </p:spTree>
    <p:extLst>
      <p:ext uri="{BB962C8B-B14F-4D97-AF65-F5344CB8AC3E}">
        <p14:creationId xmlns:p14="http://schemas.microsoft.com/office/powerpoint/2010/main" val="1772973527"/>
      </p:ext>
    </p:extLst>
  </p:cSld>
  <p:clrMapOvr>
    <a:masterClrMapping/>
  </p:clrMapOvr>
  <p:transition>
    <p:checke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bg2">
                    <a:lumMod val="10000"/>
                  </a:schemeClr>
                </a:solidFill>
              </a:rPr>
              <a:t>Decision Items </a:t>
            </a:r>
            <a:endParaRPr lang="en-US" sz="3600" dirty="0">
              <a:solidFill>
                <a:schemeClr val="bg2">
                  <a:lumMod val="10000"/>
                </a:schemeClr>
              </a:solidFill>
            </a:endParaRPr>
          </a:p>
        </p:txBody>
      </p:sp>
      <p:sp>
        <p:nvSpPr>
          <p:cNvPr id="3" name="Content Placeholder 2"/>
          <p:cNvSpPr>
            <a:spLocks noGrp="1"/>
          </p:cNvSpPr>
          <p:nvPr>
            <p:ph idx="1"/>
          </p:nvPr>
        </p:nvSpPr>
        <p:spPr/>
        <p:txBody>
          <a:bodyPr/>
          <a:lstStyle/>
          <a:p>
            <a:r>
              <a:rPr lang="en-US" sz="2400" dirty="0" smtClean="0">
                <a:solidFill>
                  <a:schemeClr val="bg2">
                    <a:lumMod val="10000"/>
                  </a:schemeClr>
                </a:solidFill>
              </a:rPr>
              <a:t>Future </a:t>
            </a:r>
            <a:r>
              <a:rPr lang="en-US" sz="2400" dirty="0">
                <a:solidFill>
                  <a:schemeClr val="bg2">
                    <a:lumMod val="10000"/>
                  </a:schemeClr>
                </a:solidFill>
              </a:rPr>
              <a:t>l</a:t>
            </a:r>
            <a:r>
              <a:rPr lang="en-US" sz="2400" dirty="0" smtClean="0">
                <a:solidFill>
                  <a:schemeClr val="bg2">
                    <a:lumMod val="10000"/>
                  </a:schemeClr>
                </a:solidFill>
              </a:rPr>
              <a:t>eadership team meetings?</a:t>
            </a:r>
          </a:p>
          <a:p>
            <a:r>
              <a:rPr lang="en-US" sz="2400" dirty="0" smtClean="0">
                <a:solidFill>
                  <a:schemeClr val="bg2">
                    <a:lumMod val="10000"/>
                  </a:schemeClr>
                </a:solidFill>
              </a:rPr>
              <a:t>Committed team members wanting to go the CADCA Forum in February 2020?</a:t>
            </a:r>
          </a:p>
          <a:p>
            <a:r>
              <a:rPr lang="en-US" sz="2400" dirty="0" smtClean="0">
                <a:solidFill>
                  <a:schemeClr val="bg2">
                    <a:lumMod val="10000"/>
                  </a:schemeClr>
                </a:solidFill>
              </a:rPr>
              <a:t>Leadership team vote on volunteers </a:t>
            </a:r>
          </a:p>
          <a:p>
            <a:r>
              <a:rPr lang="en-US" sz="2400" dirty="0" smtClean="0">
                <a:solidFill>
                  <a:schemeClr val="bg2">
                    <a:lumMod val="10000"/>
                  </a:schemeClr>
                </a:solidFill>
              </a:rPr>
              <a:t> Support “in plain sight” parent education resource</a:t>
            </a:r>
          </a:p>
          <a:p>
            <a:r>
              <a:rPr lang="en-US" sz="2400" dirty="0" smtClean="0">
                <a:solidFill>
                  <a:schemeClr val="bg2">
                    <a:lumMod val="10000"/>
                  </a:schemeClr>
                </a:solidFill>
              </a:rPr>
              <a:t>Youth leadership camp interest?  </a:t>
            </a:r>
          </a:p>
          <a:p>
            <a:pPr lvl="1"/>
            <a:endParaRPr lang="en-US" dirty="0"/>
          </a:p>
        </p:txBody>
      </p:sp>
      <p:pic>
        <p:nvPicPr>
          <p:cNvPr id="4" name="Picture 3"/>
          <p:cNvPicPr>
            <a:picLocks noChangeAspect="1"/>
          </p:cNvPicPr>
          <p:nvPr/>
        </p:nvPicPr>
        <p:blipFill>
          <a:blip r:embed="rId2"/>
          <a:stretch>
            <a:fillRect/>
          </a:stretch>
        </p:blipFill>
        <p:spPr>
          <a:xfrm>
            <a:off x="7916092" y="3669487"/>
            <a:ext cx="3598605" cy="2703178"/>
          </a:xfrm>
          <a:prstGeom prst="rect">
            <a:avLst/>
          </a:prstGeom>
        </p:spPr>
      </p:pic>
    </p:spTree>
    <p:extLst>
      <p:ext uri="{BB962C8B-B14F-4D97-AF65-F5344CB8AC3E}">
        <p14:creationId xmlns:p14="http://schemas.microsoft.com/office/powerpoint/2010/main" val="22832465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bg2">
                    <a:lumMod val="10000"/>
                  </a:schemeClr>
                </a:solidFill>
              </a:rPr>
              <a:t>Community Assessment – Next Steps </a:t>
            </a:r>
            <a:endParaRPr lang="en-US" sz="3600" dirty="0">
              <a:solidFill>
                <a:schemeClr val="bg2">
                  <a:lumMod val="10000"/>
                </a:schemeClr>
              </a:solidFill>
            </a:endParaRPr>
          </a:p>
        </p:txBody>
      </p:sp>
      <p:sp>
        <p:nvSpPr>
          <p:cNvPr id="3" name="Content Placeholder 2"/>
          <p:cNvSpPr>
            <a:spLocks noGrp="1"/>
          </p:cNvSpPr>
          <p:nvPr>
            <p:ph idx="1"/>
          </p:nvPr>
        </p:nvSpPr>
        <p:spPr/>
        <p:txBody>
          <a:bodyPr/>
          <a:lstStyle/>
          <a:p>
            <a:r>
              <a:rPr lang="en-US" sz="2400" dirty="0" smtClean="0">
                <a:solidFill>
                  <a:schemeClr val="bg2">
                    <a:lumMod val="10000"/>
                  </a:schemeClr>
                </a:solidFill>
              </a:rPr>
              <a:t>Community Assessment </a:t>
            </a:r>
          </a:p>
          <a:p>
            <a:pPr lvl="1"/>
            <a:r>
              <a:rPr lang="en-US" sz="2400" dirty="0" smtClean="0">
                <a:solidFill>
                  <a:schemeClr val="bg2">
                    <a:lumMod val="10000"/>
                  </a:schemeClr>
                </a:solidFill>
              </a:rPr>
              <a:t>Community Definition </a:t>
            </a:r>
          </a:p>
          <a:p>
            <a:pPr lvl="1"/>
            <a:r>
              <a:rPr lang="en-US" sz="2400" dirty="0" smtClean="0">
                <a:solidFill>
                  <a:schemeClr val="bg2">
                    <a:lumMod val="10000"/>
                  </a:schemeClr>
                </a:solidFill>
              </a:rPr>
              <a:t>Community History</a:t>
            </a:r>
          </a:p>
          <a:p>
            <a:pPr lvl="1"/>
            <a:r>
              <a:rPr lang="en-US" sz="2400" dirty="0" smtClean="0">
                <a:solidFill>
                  <a:schemeClr val="bg2">
                    <a:lumMod val="10000"/>
                  </a:schemeClr>
                </a:solidFill>
              </a:rPr>
              <a:t>Needs Assessment </a:t>
            </a:r>
          </a:p>
          <a:p>
            <a:pPr lvl="1"/>
            <a:r>
              <a:rPr lang="en-US" sz="2400" dirty="0" smtClean="0">
                <a:solidFill>
                  <a:schemeClr val="bg2">
                    <a:lumMod val="10000"/>
                  </a:schemeClr>
                </a:solidFill>
              </a:rPr>
              <a:t>Resource Assessment </a:t>
            </a:r>
          </a:p>
          <a:p>
            <a:pPr lvl="1"/>
            <a:r>
              <a:rPr lang="en-US" sz="2400" dirty="0" smtClean="0">
                <a:solidFill>
                  <a:schemeClr val="bg2">
                    <a:lumMod val="10000"/>
                  </a:schemeClr>
                </a:solidFill>
              </a:rPr>
              <a:t>Problem statement </a:t>
            </a:r>
          </a:p>
          <a:p>
            <a:pPr lvl="1"/>
            <a:r>
              <a:rPr lang="en-US" sz="2400" dirty="0" smtClean="0">
                <a:solidFill>
                  <a:schemeClr val="bg2">
                    <a:lumMod val="10000"/>
                  </a:schemeClr>
                </a:solidFill>
              </a:rPr>
              <a:t>Readiness Assessment </a:t>
            </a:r>
          </a:p>
          <a:p>
            <a:pPr lvl="1"/>
            <a:endParaRPr lang="en-US" dirty="0"/>
          </a:p>
        </p:txBody>
      </p:sp>
      <p:pic>
        <p:nvPicPr>
          <p:cNvPr id="4" name="Picture 3"/>
          <p:cNvPicPr>
            <a:picLocks noChangeAspect="1"/>
          </p:cNvPicPr>
          <p:nvPr/>
        </p:nvPicPr>
        <p:blipFill>
          <a:blip r:embed="rId2"/>
          <a:stretch>
            <a:fillRect/>
          </a:stretch>
        </p:blipFill>
        <p:spPr>
          <a:xfrm>
            <a:off x="7916092" y="3669487"/>
            <a:ext cx="3598605" cy="2703178"/>
          </a:xfrm>
          <a:prstGeom prst="rect">
            <a:avLst/>
          </a:prstGeom>
        </p:spPr>
      </p:pic>
    </p:spTree>
    <p:extLst>
      <p:ext uri="{BB962C8B-B14F-4D97-AF65-F5344CB8AC3E}">
        <p14:creationId xmlns:p14="http://schemas.microsoft.com/office/powerpoint/2010/main" val="15389900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solidFill>
                  <a:schemeClr val="bg2">
                    <a:lumMod val="10000"/>
                  </a:schemeClr>
                </a:solidFill>
              </a:rPr>
              <a:t>Leadership Team Deliverables– Next Steps </a:t>
            </a:r>
            <a:endParaRPr lang="en-US" b="0" dirty="0">
              <a:solidFill>
                <a:schemeClr val="bg2">
                  <a:lumMod val="10000"/>
                </a:schemeClr>
              </a:solidFill>
            </a:endParaRPr>
          </a:p>
        </p:txBody>
      </p:sp>
      <p:sp>
        <p:nvSpPr>
          <p:cNvPr id="3" name="Content Placeholder 2"/>
          <p:cNvSpPr>
            <a:spLocks noGrp="1"/>
          </p:cNvSpPr>
          <p:nvPr>
            <p:ph idx="1"/>
          </p:nvPr>
        </p:nvSpPr>
        <p:spPr/>
        <p:txBody>
          <a:bodyPr>
            <a:normAutofit lnSpcReduction="10000"/>
          </a:bodyPr>
          <a:lstStyle/>
          <a:p>
            <a:r>
              <a:rPr lang="en-US" sz="2400" dirty="0" smtClean="0">
                <a:solidFill>
                  <a:schemeClr val="bg2">
                    <a:lumMod val="10000"/>
                  </a:schemeClr>
                </a:solidFill>
              </a:rPr>
              <a:t>Learn and contribute to WorkStation </a:t>
            </a:r>
          </a:p>
          <a:p>
            <a:r>
              <a:rPr lang="en-US" sz="2400" dirty="0" smtClean="0">
                <a:solidFill>
                  <a:schemeClr val="bg2">
                    <a:lumMod val="10000"/>
                  </a:schemeClr>
                </a:solidFill>
              </a:rPr>
              <a:t>Solidify coalition bylaws document </a:t>
            </a:r>
          </a:p>
          <a:p>
            <a:r>
              <a:rPr lang="en-US" sz="2400" dirty="0" smtClean="0">
                <a:solidFill>
                  <a:schemeClr val="bg2">
                    <a:lumMod val="10000"/>
                  </a:schemeClr>
                </a:solidFill>
              </a:rPr>
              <a:t>Complete Member agreements </a:t>
            </a:r>
          </a:p>
          <a:p>
            <a:r>
              <a:rPr lang="en-US" sz="2400" dirty="0" smtClean="0">
                <a:solidFill>
                  <a:schemeClr val="bg2">
                    <a:lumMod val="10000"/>
                  </a:schemeClr>
                </a:solidFill>
              </a:rPr>
              <a:t>Recruit new members	</a:t>
            </a:r>
          </a:p>
          <a:p>
            <a:pPr lvl="1"/>
            <a:r>
              <a:rPr lang="en-US" sz="2200" dirty="0" smtClean="0">
                <a:solidFill>
                  <a:schemeClr val="bg2">
                    <a:lumMod val="10000"/>
                  </a:schemeClr>
                </a:solidFill>
              </a:rPr>
              <a:t>Identify passionate people or organizations (Health)  </a:t>
            </a:r>
          </a:p>
          <a:p>
            <a:pPr lvl="1"/>
            <a:r>
              <a:rPr lang="en-US" sz="2200" dirty="0" smtClean="0">
                <a:solidFill>
                  <a:schemeClr val="bg2">
                    <a:lumMod val="10000"/>
                  </a:schemeClr>
                </a:solidFill>
              </a:rPr>
              <a:t>Identify funders </a:t>
            </a:r>
          </a:p>
          <a:p>
            <a:pPr lvl="1"/>
            <a:r>
              <a:rPr lang="en-US" sz="2200" dirty="0" smtClean="0">
                <a:solidFill>
                  <a:schemeClr val="bg2">
                    <a:lumMod val="10000"/>
                  </a:schemeClr>
                </a:solidFill>
              </a:rPr>
              <a:t>Connect youth groups</a:t>
            </a:r>
          </a:p>
          <a:p>
            <a:pPr lvl="1"/>
            <a:r>
              <a:rPr lang="en-US" sz="2200" dirty="0" smtClean="0">
                <a:solidFill>
                  <a:schemeClr val="bg2">
                    <a:lumMod val="10000"/>
                  </a:schemeClr>
                </a:solidFill>
              </a:rPr>
              <a:t>Communications/Web support </a:t>
            </a:r>
          </a:p>
          <a:p>
            <a:pPr lvl="1"/>
            <a:r>
              <a:rPr lang="en-US" sz="2200" dirty="0" smtClean="0">
                <a:solidFill>
                  <a:schemeClr val="bg2">
                    <a:lumMod val="10000"/>
                  </a:schemeClr>
                </a:solidFill>
              </a:rPr>
              <a:t>Faith community											</a:t>
            </a:r>
          </a:p>
        </p:txBody>
      </p:sp>
      <p:pic>
        <p:nvPicPr>
          <p:cNvPr id="4" name="Picture 3"/>
          <p:cNvPicPr>
            <a:picLocks noChangeAspect="1"/>
          </p:cNvPicPr>
          <p:nvPr/>
        </p:nvPicPr>
        <p:blipFill>
          <a:blip r:embed="rId2"/>
          <a:stretch>
            <a:fillRect/>
          </a:stretch>
        </p:blipFill>
        <p:spPr>
          <a:xfrm>
            <a:off x="7598888" y="3703040"/>
            <a:ext cx="3595354" cy="2945954"/>
          </a:xfrm>
          <a:prstGeom prst="rect">
            <a:avLst/>
          </a:prstGeom>
        </p:spPr>
      </p:pic>
    </p:spTree>
    <p:extLst>
      <p:ext uri="{BB962C8B-B14F-4D97-AF65-F5344CB8AC3E}">
        <p14:creationId xmlns:p14="http://schemas.microsoft.com/office/powerpoint/2010/main" val="1791870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itel 16"/>
          <p:cNvSpPr>
            <a:spLocks noGrp="1"/>
          </p:cNvSpPr>
          <p:nvPr>
            <p:ph type="title"/>
          </p:nvPr>
        </p:nvSpPr>
        <p:spPr bwMode="auto">
          <a:xfrm>
            <a:off x="1524000" y="0"/>
            <a:ext cx="7262776" cy="72104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solidFill>
                  <a:schemeClr val="bg2">
                    <a:lumMod val="10000"/>
                  </a:schemeClr>
                </a:solidFill>
                <a:latin typeface="+mj-lt"/>
                <a:ea typeface="ＭＳ Ｐゴシック" charset="-128"/>
              </a:rPr>
              <a:t>Personal Inventory Assessment History</a:t>
            </a:r>
          </a:p>
        </p:txBody>
      </p:sp>
      <p:pic>
        <p:nvPicPr>
          <p:cNvPr id="8" name="Picture 9"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779035" y="5633301"/>
            <a:ext cx="1002433" cy="98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p:cNvSpPr>
          <p:nvPr/>
        </p:nvSpPr>
        <p:spPr bwMode="auto">
          <a:xfrm>
            <a:off x="1981200" y="2209801"/>
            <a:ext cx="8452884"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1920’s   Carl Jung	 </a:t>
            </a:r>
            <a:r>
              <a:rPr kumimoji="0" lang="en-US" sz="32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sym typeface="Wingdings" pitchFamily="2" charset="2"/>
              </a:rPr>
              <a:t> </a:t>
            </a:r>
            <a:r>
              <a:rPr kumimoji="0" lang="en-US" sz="32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Psychological Types</a:t>
            </a: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Thinker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Feeler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Sensor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ＭＳ Ｐゴシック" charset="-128"/>
                <a:cs typeface="Arial" pitchFamily="34" charset="0"/>
              </a:rPr>
              <a:t>Intuitor</a:t>
            </a:r>
            <a:endPar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p:txBody>
      </p:sp>
      <p:pic>
        <p:nvPicPr>
          <p:cNvPr id="2050" name="Picture 2" descr="http://4.bp.blogspot.com/-0nBzUxJxz_U/TcGYJALBrxI/AAAAAAAAAtM/VRKDsV5YUg0/s1600/Swiss+psychiatrist+Dr.+Carl+Jung+holding+pipe+as+he+sits+on+chair+in+his+library+at+home+in+Knusnacht%252C+Switzerland%252C+1949.jpg">
            <a:hlinkClick r:id="rId4"/>
          </p:cNvPr>
          <p:cNvPicPr>
            <a:picLocks noChangeAspect="1" noChangeArrowheads="1"/>
          </p:cNvPicPr>
          <p:nvPr/>
        </p:nvPicPr>
        <p:blipFill>
          <a:blip r:embed="rId5"/>
          <a:srcRect/>
          <a:stretch>
            <a:fillRect/>
          </a:stretch>
        </p:blipFill>
        <p:spPr bwMode="auto">
          <a:xfrm>
            <a:off x="4554280" y="3017170"/>
            <a:ext cx="4412511" cy="2945800"/>
          </a:xfrm>
          <a:prstGeom prst="rect">
            <a:avLst/>
          </a:prstGeom>
          <a:noFill/>
        </p:spPr>
      </p:pic>
    </p:spTree>
    <p:extLst>
      <p:ext uri="{BB962C8B-B14F-4D97-AF65-F5344CB8AC3E}">
        <p14:creationId xmlns:p14="http://schemas.microsoft.com/office/powerpoint/2010/main" val="102037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style.rotation</p:attrName>
                                        </p:attrNameLst>
                                      </p:cBhvr>
                                      <p:tavLst>
                                        <p:tav tm="0">
                                          <p:val>
                                            <p:fltVal val="360"/>
                                          </p:val>
                                        </p:tav>
                                        <p:tav tm="100000">
                                          <p:val>
                                            <p:fltVal val="0"/>
                                          </p:val>
                                        </p:tav>
                                      </p:tavLst>
                                    </p:anim>
                                    <p:animEffect transition="in" filter="fade">
                                      <p:cBhvr>
                                        <p:cTn id="10" dur="2000"/>
                                        <p:tgtEl>
                                          <p:spTgt spid="8"/>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TextBox 13"/>
          <p:cNvSpPr txBox="1">
            <a:spLocks noChangeArrowheads="1"/>
          </p:cNvSpPr>
          <p:nvPr/>
        </p:nvSpPr>
        <p:spPr bwMode="auto">
          <a:xfrm>
            <a:off x="7658100" y="1187782"/>
            <a:ext cx="1931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Avenir Roman"/>
                <a:cs typeface="Avenir Roman"/>
              </a:defRPr>
            </a:lvl1pPr>
            <a:lvl2pPr marL="742950" indent="-285750">
              <a:defRPr>
                <a:solidFill>
                  <a:schemeClr val="tx1"/>
                </a:solidFill>
                <a:latin typeface="Arial" panose="020B0604020202020204" pitchFamily="34" charset="0"/>
                <a:ea typeface="Avenir Roman"/>
                <a:cs typeface="Avenir Roman"/>
              </a:defRPr>
            </a:lvl2pPr>
            <a:lvl3pPr marL="1143000" indent="-228600">
              <a:defRPr>
                <a:solidFill>
                  <a:schemeClr val="tx1"/>
                </a:solidFill>
                <a:latin typeface="Arial" panose="020B0604020202020204" pitchFamily="34" charset="0"/>
                <a:ea typeface="Avenir Roman"/>
                <a:cs typeface="Avenir Roman"/>
              </a:defRPr>
            </a:lvl3pPr>
            <a:lvl4pPr marL="1600200" indent="-228600">
              <a:defRPr>
                <a:solidFill>
                  <a:schemeClr val="tx1"/>
                </a:solidFill>
                <a:latin typeface="Arial" panose="020B0604020202020204" pitchFamily="34" charset="0"/>
                <a:ea typeface="Avenir Roman"/>
                <a:cs typeface="Avenir Roman"/>
              </a:defRPr>
            </a:lvl4pPr>
            <a:lvl5pPr marL="2057400" indent="-228600">
              <a:defRPr>
                <a:solidFill>
                  <a:schemeClr val="tx1"/>
                </a:solidFill>
                <a:latin typeface="Arial" panose="020B0604020202020204" pitchFamily="34" charset="0"/>
                <a:ea typeface="Avenir Roman"/>
                <a:cs typeface="Avenir Roman"/>
              </a:defRPr>
            </a:lvl5pPr>
            <a:lvl6pPr marL="2514600" indent="-228600" eaLnBrk="0" fontAlgn="base" hangingPunct="0">
              <a:spcBef>
                <a:spcPct val="0"/>
              </a:spcBef>
              <a:spcAft>
                <a:spcPct val="0"/>
              </a:spcAft>
              <a:defRPr>
                <a:solidFill>
                  <a:schemeClr val="tx1"/>
                </a:solidFill>
                <a:latin typeface="Arial" panose="020B0604020202020204" pitchFamily="34" charset="0"/>
                <a:ea typeface="Avenir Roman"/>
                <a:cs typeface="Avenir Roman"/>
              </a:defRPr>
            </a:lvl6pPr>
            <a:lvl7pPr marL="2971800" indent="-228600" eaLnBrk="0" fontAlgn="base" hangingPunct="0">
              <a:spcBef>
                <a:spcPct val="0"/>
              </a:spcBef>
              <a:spcAft>
                <a:spcPct val="0"/>
              </a:spcAft>
              <a:defRPr>
                <a:solidFill>
                  <a:schemeClr val="tx1"/>
                </a:solidFill>
                <a:latin typeface="Arial" panose="020B0604020202020204" pitchFamily="34" charset="0"/>
                <a:ea typeface="Avenir Roman"/>
                <a:cs typeface="Avenir Roman"/>
              </a:defRPr>
            </a:lvl7pPr>
            <a:lvl8pPr marL="3429000" indent="-228600" eaLnBrk="0" fontAlgn="base" hangingPunct="0">
              <a:spcBef>
                <a:spcPct val="0"/>
              </a:spcBef>
              <a:spcAft>
                <a:spcPct val="0"/>
              </a:spcAft>
              <a:defRPr>
                <a:solidFill>
                  <a:schemeClr val="tx1"/>
                </a:solidFill>
                <a:latin typeface="Arial" panose="020B0604020202020204" pitchFamily="34" charset="0"/>
                <a:ea typeface="Avenir Roman"/>
                <a:cs typeface="Avenir Roman"/>
              </a:defRPr>
            </a:lvl8pPr>
            <a:lvl9pPr marL="3886200" indent="-228600" eaLnBrk="0" fontAlgn="base" hangingPunct="0">
              <a:spcBef>
                <a:spcPct val="0"/>
              </a:spcBef>
              <a:spcAft>
                <a:spcPct val="0"/>
              </a:spcAft>
              <a:defRPr>
                <a:solidFill>
                  <a:schemeClr val="tx1"/>
                </a:solidFill>
                <a:latin typeface="Arial" panose="020B0604020202020204" pitchFamily="34" charset="0"/>
                <a:ea typeface="Avenir Roman"/>
                <a:cs typeface="Avenir Roman"/>
              </a:defRPr>
            </a:lvl9pPr>
          </a:lstStyle>
          <a:p>
            <a:pPr algn="ctr" eaLnBrk="1" hangingPunct="1">
              <a:spcBef>
                <a:spcPct val="50000"/>
              </a:spcBef>
            </a:pPr>
            <a:r>
              <a:rPr lang="en-US" altLang="en-US" dirty="0">
                <a:solidFill>
                  <a:srgbClr val="000000"/>
                </a:solidFill>
                <a:latin typeface="Franklin Gothic Demi" panose="020B0703020102020204" pitchFamily="34" charset="0"/>
              </a:rPr>
              <a:t>Representational</a:t>
            </a:r>
          </a:p>
        </p:txBody>
      </p:sp>
      <p:pic>
        <p:nvPicPr>
          <p:cNvPr id="98311" name="Picture 3" descr="C:\Users\Ben\Desktop\dropbox\Coalition Essentials and Coaching\logic model examples\wfi-plan-tree-logic-mod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485" y="1536442"/>
            <a:ext cx="2260600" cy="292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14" descr="logic_mode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164" y="3838988"/>
            <a:ext cx="2139328" cy="215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4" descr="C:\Users\Ben\Desktop\dropbox\Coalition Essentials and Coaching\logic model examples\PreventingTobaccoUs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0455" y="1597820"/>
            <a:ext cx="2427856" cy="244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Picture 5" descr="C:\Users\Ben\Desktop\dropbox\Coalition Essentials and Coaching\logic model examples\VOICES Mod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1450" y="4232530"/>
            <a:ext cx="2799609" cy="193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5" name="TextBox 12"/>
          <p:cNvSpPr txBox="1">
            <a:spLocks noChangeArrowheads="1"/>
          </p:cNvSpPr>
          <p:nvPr/>
        </p:nvSpPr>
        <p:spPr bwMode="auto">
          <a:xfrm>
            <a:off x="2121569" y="2351461"/>
            <a:ext cx="1360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Avenir Roman"/>
                <a:cs typeface="Avenir Roman"/>
              </a:defRPr>
            </a:lvl1pPr>
            <a:lvl2pPr marL="742950" indent="-285750">
              <a:defRPr>
                <a:solidFill>
                  <a:schemeClr val="tx1"/>
                </a:solidFill>
                <a:latin typeface="Arial" panose="020B0604020202020204" pitchFamily="34" charset="0"/>
                <a:ea typeface="Avenir Roman"/>
                <a:cs typeface="Avenir Roman"/>
              </a:defRPr>
            </a:lvl2pPr>
            <a:lvl3pPr marL="1143000" indent="-228600">
              <a:defRPr>
                <a:solidFill>
                  <a:schemeClr val="tx1"/>
                </a:solidFill>
                <a:latin typeface="Arial" panose="020B0604020202020204" pitchFamily="34" charset="0"/>
                <a:ea typeface="Avenir Roman"/>
                <a:cs typeface="Avenir Roman"/>
              </a:defRPr>
            </a:lvl3pPr>
            <a:lvl4pPr marL="1600200" indent="-228600">
              <a:defRPr>
                <a:solidFill>
                  <a:schemeClr val="tx1"/>
                </a:solidFill>
                <a:latin typeface="Arial" panose="020B0604020202020204" pitchFamily="34" charset="0"/>
                <a:ea typeface="Avenir Roman"/>
                <a:cs typeface="Avenir Roman"/>
              </a:defRPr>
            </a:lvl4pPr>
            <a:lvl5pPr marL="2057400" indent="-228600">
              <a:defRPr>
                <a:solidFill>
                  <a:schemeClr val="tx1"/>
                </a:solidFill>
                <a:latin typeface="Arial" panose="020B0604020202020204" pitchFamily="34" charset="0"/>
                <a:ea typeface="Avenir Roman"/>
                <a:cs typeface="Avenir Roman"/>
              </a:defRPr>
            </a:lvl5pPr>
            <a:lvl6pPr marL="2514600" indent="-228600" eaLnBrk="0" fontAlgn="base" hangingPunct="0">
              <a:spcBef>
                <a:spcPct val="0"/>
              </a:spcBef>
              <a:spcAft>
                <a:spcPct val="0"/>
              </a:spcAft>
              <a:defRPr>
                <a:solidFill>
                  <a:schemeClr val="tx1"/>
                </a:solidFill>
                <a:latin typeface="Arial" panose="020B0604020202020204" pitchFamily="34" charset="0"/>
                <a:ea typeface="Avenir Roman"/>
                <a:cs typeface="Avenir Roman"/>
              </a:defRPr>
            </a:lvl6pPr>
            <a:lvl7pPr marL="2971800" indent="-228600" eaLnBrk="0" fontAlgn="base" hangingPunct="0">
              <a:spcBef>
                <a:spcPct val="0"/>
              </a:spcBef>
              <a:spcAft>
                <a:spcPct val="0"/>
              </a:spcAft>
              <a:defRPr>
                <a:solidFill>
                  <a:schemeClr val="tx1"/>
                </a:solidFill>
                <a:latin typeface="Arial" panose="020B0604020202020204" pitchFamily="34" charset="0"/>
                <a:ea typeface="Avenir Roman"/>
                <a:cs typeface="Avenir Roman"/>
              </a:defRPr>
            </a:lvl7pPr>
            <a:lvl8pPr marL="3429000" indent="-228600" eaLnBrk="0" fontAlgn="base" hangingPunct="0">
              <a:spcBef>
                <a:spcPct val="0"/>
              </a:spcBef>
              <a:spcAft>
                <a:spcPct val="0"/>
              </a:spcAft>
              <a:defRPr>
                <a:solidFill>
                  <a:schemeClr val="tx1"/>
                </a:solidFill>
                <a:latin typeface="Arial" panose="020B0604020202020204" pitchFamily="34" charset="0"/>
                <a:ea typeface="Avenir Roman"/>
                <a:cs typeface="Avenir Roman"/>
              </a:defRPr>
            </a:lvl8pPr>
            <a:lvl9pPr marL="3886200" indent="-228600" eaLnBrk="0" fontAlgn="base" hangingPunct="0">
              <a:spcBef>
                <a:spcPct val="0"/>
              </a:spcBef>
              <a:spcAft>
                <a:spcPct val="0"/>
              </a:spcAft>
              <a:defRPr>
                <a:solidFill>
                  <a:schemeClr val="tx1"/>
                </a:solidFill>
                <a:latin typeface="Arial" panose="020B0604020202020204" pitchFamily="34" charset="0"/>
                <a:ea typeface="Avenir Roman"/>
                <a:cs typeface="Avenir Roman"/>
              </a:defRPr>
            </a:lvl9pPr>
          </a:lstStyle>
          <a:p>
            <a:pPr algn="ctr" eaLnBrk="1" hangingPunct="1">
              <a:spcBef>
                <a:spcPct val="50000"/>
              </a:spcBef>
            </a:pPr>
            <a:r>
              <a:rPr lang="en-US" altLang="en-US" dirty="0" err="1">
                <a:solidFill>
                  <a:srgbClr val="000000"/>
                </a:solidFill>
                <a:latin typeface="Franklin Gothic Demi" panose="020B0703020102020204" pitchFamily="34" charset="0"/>
              </a:rPr>
              <a:t>Metaphorm</a:t>
            </a:r>
            <a:endParaRPr lang="en-US" altLang="en-US" dirty="0">
              <a:solidFill>
                <a:srgbClr val="000000"/>
              </a:solidFill>
              <a:latin typeface="Franklin Gothic Demi" panose="020B0703020102020204" pitchFamily="34" charset="0"/>
            </a:endParaRPr>
          </a:p>
        </p:txBody>
      </p:sp>
      <p:sp>
        <p:nvSpPr>
          <p:cNvPr id="13" name="Title 2"/>
          <p:cNvSpPr txBox="1">
            <a:spLocks/>
          </p:cNvSpPr>
          <p:nvPr/>
        </p:nvSpPr>
        <p:spPr>
          <a:xfrm>
            <a:off x="2057401" y="296999"/>
            <a:ext cx="8153399" cy="1470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4000" dirty="0"/>
              <a:t>Time to build a logic model!</a:t>
            </a:r>
          </a:p>
        </p:txBody>
      </p:sp>
    </p:spTree>
    <p:custDataLst>
      <p:tags r:id="rId1"/>
    </p:custDataLst>
    <p:extLst>
      <p:ext uri="{BB962C8B-B14F-4D97-AF65-F5344CB8AC3E}">
        <p14:creationId xmlns:p14="http://schemas.microsoft.com/office/powerpoint/2010/main" val="5251382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57401" y="296999"/>
            <a:ext cx="8153399" cy="878658"/>
          </a:xfrm>
        </p:spPr>
        <p:txBody>
          <a:bodyPr/>
          <a:lstStyle/>
          <a:p>
            <a:pPr algn="l"/>
            <a:r>
              <a:rPr lang="en-US" sz="3600" dirty="0">
                <a:solidFill>
                  <a:schemeClr val="bg2">
                    <a:lumMod val="10000"/>
                  </a:schemeClr>
                </a:solidFill>
              </a:rPr>
              <a:t>Seven behavior change strategies</a:t>
            </a:r>
          </a:p>
        </p:txBody>
      </p:sp>
      <p:sp>
        <p:nvSpPr>
          <p:cNvPr id="4" name="Subtitle 3"/>
          <p:cNvSpPr>
            <a:spLocks noGrp="1"/>
          </p:cNvSpPr>
          <p:nvPr>
            <p:ph type="subTitle" idx="1"/>
          </p:nvPr>
        </p:nvSpPr>
        <p:spPr>
          <a:xfrm>
            <a:off x="2895600" y="2209800"/>
            <a:ext cx="6934202" cy="3407560"/>
          </a:xfrm>
        </p:spPr>
        <p:txBody>
          <a:bodyPr>
            <a:normAutofit fontScale="92500"/>
          </a:bodyPr>
          <a:lstStyle/>
          <a:p>
            <a:pPr marL="342900" indent="-342900" algn="l">
              <a:spcBef>
                <a:spcPts val="600"/>
              </a:spcBef>
              <a:buFont typeface="Arial" panose="020B0604020202020204" pitchFamily="34" charset="0"/>
              <a:buChar char="•"/>
            </a:pPr>
            <a:r>
              <a:rPr lang="en-US" sz="2800" dirty="0">
                <a:solidFill>
                  <a:schemeClr val="bg2">
                    <a:lumMod val="10000"/>
                  </a:schemeClr>
                </a:solidFill>
              </a:rPr>
              <a:t>Provide Information</a:t>
            </a:r>
          </a:p>
          <a:p>
            <a:pPr marL="342900" indent="-342900" algn="l">
              <a:spcBef>
                <a:spcPts val="600"/>
              </a:spcBef>
              <a:buFont typeface="Arial" panose="020B0604020202020204" pitchFamily="34" charset="0"/>
              <a:buChar char="•"/>
            </a:pPr>
            <a:r>
              <a:rPr lang="en-US" sz="2800" dirty="0">
                <a:solidFill>
                  <a:schemeClr val="bg2">
                    <a:lumMod val="10000"/>
                  </a:schemeClr>
                </a:solidFill>
              </a:rPr>
              <a:t>Build Skills</a:t>
            </a:r>
          </a:p>
          <a:p>
            <a:pPr marL="342900" indent="-342900" algn="l">
              <a:spcBef>
                <a:spcPts val="600"/>
              </a:spcBef>
              <a:buFont typeface="Arial" panose="020B0604020202020204" pitchFamily="34" charset="0"/>
              <a:buChar char="•"/>
            </a:pPr>
            <a:r>
              <a:rPr lang="en-US" sz="2800" dirty="0">
                <a:solidFill>
                  <a:schemeClr val="bg2">
                    <a:lumMod val="10000"/>
                  </a:schemeClr>
                </a:solidFill>
              </a:rPr>
              <a:t>Provide Support</a:t>
            </a:r>
          </a:p>
          <a:p>
            <a:pPr marL="342900" indent="-342900" algn="l">
              <a:spcBef>
                <a:spcPts val="600"/>
              </a:spcBef>
              <a:buFont typeface="Arial" panose="020B0604020202020204" pitchFamily="34" charset="0"/>
              <a:buChar char="•"/>
            </a:pPr>
            <a:r>
              <a:rPr lang="en-US" sz="2800" dirty="0">
                <a:solidFill>
                  <a:schemeClr val="bg2">
                    <a:lumMod val="10000"/>
                  </a:schemeClr>
                </a:solidFill>
              </a:rPr>
              <a:t>Enhance Access / Reduce Barriers</a:t>
            </a:r>
          </a:p>
          <a:p>
            <a:pPr marL="342900" indent="-342900" algn="l">
              <a:spcBef>
                <a:spcPts val="600"/>
              </a:spcBef>
              <a:buFont typeface="Arial" panose="020B0604020202020204" pitchFamily="34" charset="0"/>
              <a:buChar char="•"/>
            </a:pPr>
            <a:r>
              <a:rPr lang="en-US" sz="2800" dirty="0">
                <a:solidFill>
                  <a:schemeClr val="bg2">
                    <a:lumMod val="10000"/>
                  </a:schemeClr>
                </a:solidFill>
              </a:rPr>
              <a:t>Change Incentives / Disincentives</a:t>
            </a:r>
          </a:p>
          <a:p>
            <a:pPr marL="342900" indent="-342900" algn="l">
              <a:spcBef>
                <a:spcPts val="600"/>
              </a:spcBef>
              <a:buFont typeface="Arial" panose="020B0604020202020204" pitchFamily="34" charset="0"/>
              <a:buChar char="•"/>
            </a:pPr>
            <a:r>
              <a:rPr lang="en-US" sz="2800" dirty="0">
                <a:solidFill>
                  <a:schemeClr val="bg2">
                    <a:lumMod val="10000"/>
                  </a:schemeClr>
                </a:solidFill>
              </a:rPr>
              <a:t>Change Policies or Regulations</a:t>
            </a:r>
          </a:p>
          <a:p>
            <a:pPr marL="342900" indent="-342900" algn="l">
              <a:spcBef>
                <a:spcPts val="600"/>
              </a:spcBef>
              <a:buFont typeface="Arial" panose="020B0604020202020204" pitchFamily="34" charset="0"/>
              <a:buChar char="•"/>
            </a:pPr>
            <a:r>
              <a:rPr lang="en-US" sz="2800" dirty="0">
                <a:solidFill>
                  <a:schemeClr val="bg2">
                    <a:lumMod val="10000"/>
                  </a:schemeClr>
                </a:solidFill>
              </a:rPr>
              <a:t>Change the Physical Design of the Environment</a:t>
            </a:r>
          </a:p>
        </p:txBody>
      </p:sp>
      <p:pic>
        <p:nvPicPr>
          <p:cNvPr id="6" name="Picture 5"/>
          <p:cNvPicPr>
            <a:picLocks noChangeAspect="1"/>
          </p:cNvPicPr>
          <p:nvPr/>
        </p:nvPicPr>
        <p:blipFill>
          <a:blip r:embed="rId2"/>
          <a:stretch>
            <a:fillRect/>
          </a:stretch>
        </p:blipFill>
        <p:spPr>
          <a:xfrm>
            <a:off x="8229600" y="6400801"/>
            <a:ext cx="2334970" cy="369767"/>
          </a:xfrm>
          <a:prstGeom prst="rect">
            <a:avLst/>
          </a:prstGeom>
        </p:spPr>
      </p:pic>
    </p:spTree>
    <p:extLst>
      <p:ext uri="{BB962C8B-B14F-4D97-AF65-F5344CB8AC3E}">
        <p14:creationId xmlns:p14="http://schemas.microsoft.com/office/powerpoint/2010/main" val="365828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rot="202688">
            <a:off x="3574375" y="1908422"/>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sz="5400" dirty="0">
                <a:solidFill>
                  <a:srgbClr val="FF0000"/>
                </a:solidFill>
                <a:latin typeface="Stencil" panose="040409050D0802020404" pitchFamily="82" charset="0"/>
              </a:rPr>
              <a:t>CONDITION</a:t>
            </a:r>
            <a:endParaRPr lang="en-US" altLang="en-US" sz="5400" b="1" i="1" dirty="0">
              <a:solidFill>
                <a:srgbClr val="FF0000"/>
              </a:solidFill>
              <a:latin typeface="AvantGarde" pitchFamily="34" charset="0"/>
            </a:endParaRPr>
          </a:p>
        </p:txBody>
      </p:sp>
      <p:sp>
        <p:nvSpPr>
          <p:cNvPr id="9219" name="Text Box 3"/>
          <p:cNvSpPr txBox="1">
            <a:spLocks noChangeArrowheads="1"/>
          </p:cNvSpPr>
          <p:nvPr/>
        </p:nvSpPr>
        <p:spPr bwMode="auto">
          <a:xfrm rot="1180682">
            <a:off x="979613" y="5629408"/>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sz="5400" dirty="0">
                <a:solidFill>
                  <a:srgbClr val="FF0000"/>
                </a:solidFill>
                <a:latin typeface="Stencil" panose="040409050D0802020404" pitchFamily="82" charset="0"/>
              </a:rPr>
              <a:t>CONDITION</a:t>
            </a:r>
            <a:endParaRPr lang="en-US" altLang="en-US" sz="5400" b="1" i="1" dirty="0">
              <a:solidFill>
                <a:srgbClr val="FF0000"/>
              </a:solidFill>
              <a:latin typeface="AvantGarde" pitchFamily="34" charset="0"/>
            </a:endParaRPr>
          </a:p>
        </p:txBody>
      </p:sp>
      <p:sp>
        <p:nvSpPr>
          <p:cNvPr id="9220" name="Text Box 4"/>
          <p:cNvSpPr txBox="1">
            <a:spLocks noChangeArrowheads="1"/>
          </p:cNvSpPr>
          <p:nvPr/>
        </p:nvSpPr>
        <p:spPr bwMode="auto">
          <a:xfrm rot="202688">
            <a:off x="3655048" y="5277981"/>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sz="5400" dirty="0">
                <a:solidFill>
                  <a:srgbClr val="FF0000"/>
                </a:solidFill>
                <a:latin typeface="Stencil" panose="040409050D0802020404" pitchFamily="82" charset="0"/>
              </a:rPr>
              <a:t>CONDITION</a:t>
            </a:r>
            <a:endParaRPr lang="en-US" altLang="en-US" sz="5400" b="1" i="1" dirty="0">
              <a:solidFill>
                <a:srgbClr val="FF0000"/>
              </a:solidFill>
              <a:latin typeface="AvantGarde" pitchFamily="34" charset="0"/>
            </a:endParaRPr>
          </a:p>
        </p:txBody>
      </p:sp>
      <p:sp>
        <p:nvSpPr>
          <p:cNvPr id="9221" name="Text Box 5"/>
          <p:cNvSpPr txBox="1">
            <a:spLocks noChangeArrowheads="1"/>
          </p:cNvSpPr>
          <p:nvPr/>
        </p:nvSpPr>
        <p:spPr bwMode="auto">
          <a:xfrm rot="2961808">
            <a:off x="7048652" y="3163948"/>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sz="5400" dirty="0">
                <a:solidFill>
                  <a:srgbClr val="FF0000"/>
                </a:solidFill>
                <a:latin typeface="Stencil" panose="040409050D0802020404" pitchFamily="82" charset="0"/>
              </a:rPr>
              <a:t>CONDITION</a:t>
            </a:r>
            <a:endParaRPr lang="en-US" altLang="en-US" sz="5400" b="1" i="1" dirty="0">
              <a:solidFill>
                <a:srgbClr val="FF0000"/>
              </a:solidFill>
              <a:latin typeface="AvantGarde" pitchFamily="34" charset="0"/>
            </a:endParaRPr>
          </a:p>
        </p:txBody>
      </p:sp>
      <p:sp>
        <p:nvSpPr>
          <p:cNvPr id="9222" name="Text Box 6"/>
          <p:cNvSpPr txBox="1">
            <a:spLocks noChangeArrowheads="1"/>
          </p:cNvSpPr>
          <p:nvPr/>
        </p:nvSpPr>
        <p:spPr bwMode="auto">
          <a:xfrm rot="20341964">
            <a:off x="6989900" y="5637723"/>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sz="5400" dirty="0">
                <a:solidFill>
                  <a:srgbClr val="FF0000"/>
                </a:solidFill>
                <a:latin typeface="Stencil" panose="040409050D0802020404" pitchFamily="82" charset="0"/>
              </a:rPr>
              <a:t>CONDITION</a:t>
            </a:r>
            <a:endParaRPr lang="en-US" altLang="en-US" sz="5400" b="1" i="1" dirty="0">
              <a:solidFill>
                <a:srgbClr val="FF0000"/>
              </a:solidFill>
              <a:latin typeface="AvantGarde" pitchFamily="34" charset="0"/>
            </a:endParaRPr>
          </a:p>
        </p:txBody>
      </p:sp>
      <p:sp>
        <p:nvSpPr>
          <p:cNvPr id="9223" name="Text Box 7"/>
          <p:cNvSpPr txBox="1">
            <a:spLocks noChangeArrowheads="1"/>
          </p:cNvSpPr>
          <p:nvPr/>
        </p:nvSpPr>
        <p:spPr bwMode="auto">
          <a:xfrm rot="17980627">
            <a:off x="299687" y="3109901"/>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sz="5400" dirty="0">
                <a:solidFill>
                  <a:srgbClr val="FF0000"/>
                </a:solidFill>
                <a:latin typeface="Stencil" panose="040409050D0802020404" pitchFamily="82" charset="0"/>
              </a:rPr>
              <a:t>CONDITION</a:t>
            </a:r>
            <a:endParaRPr lang="en-US" altLang="en-US" sz="5400" b="1" i="1" dirty="0">
              <a:solidFill>
                <a:srgbClr val="FF0000"/>
              </a:solidFill>
              <a:latin typeface="AvantGarde" pitchFamily="34" charset="0"/>
            </a:endParaRPr>
          </a:p>
        </p:txBody>
      </p:sp>
      <p:sp>
        <p:nvSpPr>
          <p:cNvPr id="9224" name="Text Box 8"/>
          <p:cNvSpPr txBox="1">
            <a:spLocks noChangeArrowheads="1"/>
          </p:cNvSpPr>
          <p:nvPr/>
        </p:nvSpPr>
        <p:spPr bwMode="auto">
          <a:xfrm rot="20587433">
            <a:off x="1178772" y="742178"/>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sz="5400" dirty="0">
                <a:solidFill>
                  <a:srgbClr val="FF0000"/>
                </a:solidFill>
                <a:latin typeface="Stencil" panose="040409050D0802020404" pitchFamily="82" charset="0"/>
              </a:rPr>
              <a:t>CONDITION</a:t>
            </a:r>
            <a:endParaRPr lang="en-US" altLang="en-US" sz="5400" b="1" i="1" dirty="0">
              <a:solidFill>
                <a:srgbClr val="FF0000"/>
              </a:solidFill>
              <a:latin typeface="AvantGarde" pitchFamily="34" charset="0"/>
            </a:endParaRPr>
          </a:p>
        </p:txBody>
      </p:sp>
      <p:sp>
        <p:nvSpPr>
          <p:cNvPr id="9225" name="Text Box 9"/>
          <p:cNvSpPr txBox="1">
            <a:spLocks noChangeArrowheads="1"/>
          </p:cNvSpPr>
          <p:nvPr/>
        </p:nvSpPr>
        <p:spPr bwMode="auto">
          <a:xfrm rot="1331401">
            <a:off x="5058549" y="978902"/>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sz="5400" dirty="0">
                <a:solidFill>
                  <a:srgbClr val="FF0000"/>
                </a:solidFill>
                <a:latin typeface="Stencil" panose="040409050D0802020404" pitchFamily="82" charset="0"/>
              </a:rPr>
              <a:t>CONDITION</a:t>
            </a:r>
            <a:endParaRPr lang="en-US" altLang="en-US" sz="5400" b="1" i="1" dirty="0">
              <a:solidFill>
                <a:srgbClr val="FF0000"/>
              </a:solidFill>
              <a:latin typeface="AvantGarde" pitchFamily="34" charset="0"/>
            </a:endParaRPr>
          </a:p>
        </p:txBody>
      </p:sp>
      <p:sp>
        <p:nvSpPr>
          <p:cNvPr id="9226" name="Text Box 10"/>
          <p:cNvSpPr txBox="1">
            <a:spLocks noChangeArrowheads="1"/>
          </p:cNvSpPr>
          <p:nvPr/>
        </p:nvSpPr>
        <p:spPr bwMode="auto">
          <a:xfrm rot="1701292">
            <a:off x="6919758" y="770585"/>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defRPr>
            </a:lvl1pPr>
            <a:lvl2pPr marL="742950" indent="-285750" eaLnBrk="0" hangingPunct="0">
              <a:defRPr sz="1000">
                <a:solidFill>
                  <a:schemeClr val="tx1"/>
                </a:solidFill>
                <a:latin typeface="Arial" panose="020B0604020202020204" pitchFamily="34" charset="0"/>
              </a:defRPr>
            </a:lvl2pPr>
            <a:lvl3pPr marL="1143000" indent="-228600" eaLnBrk="0" hangingPunct="0">
              <a:defRPr sz="1000">
                <a:solidFill>
                  <a:schemeClr val="tx1"/>
                </a:solidFill>
                <a:latin typeface="Arial" panose="020B0604020202020204" pitchFamily="34" charset="0"/>
              </a:defRPr>
            </a:lvl3pPr>
            <a:lvl4pPr marL="1600200" indent="-228600" eaLnBrk="0" hangingPunct="0">
              <a:defRPr sz="1000">
                <a:solidFill>
                  <a:schemeClr val="tx1"/>
                </a:solidFill>
                <a:latin typeface="Arial" panose="020B0604020202020204" pitchFamily="34" charset="0"/>
              </a:defRPr>
            </a:lvl4pPr>
            <a:lvl5pPr marL="2057400" indent="-228600" eaLnBrk="0" hangingPunct="0">
              <a:defRPr sz="1000">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000">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000">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000">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000">
                <a:solidFill>
                  <a:schemeClr val="tx1"/>
                </a:solidFill>
                <a:latin typeface="Arial" panose="020B0604020202020204" pitchFamily="34" charset="0"/>
              </a:defRPr>
            </a:lvl9pPr>
          </a:lstStyle>
          <a:p>
            <a:pPr eaLnBrk="1" hangingPunct="1"/>
            <a:r>
              <a:rPr lang="en-US" altLang="en-US" sz="5400" dirty="0">
                <a:solidFill>
                  <a:srgbClr val="FF0000"/>
                </a:solidFill>
                <a:latin typeface="Stencil" panose="040409050D0802020404" pitchFamily="82" charset="0"/>
              </a:rPr>
              <a:t>CONDITION</a:t>
            </a:r>
            <a:endParaRPr lang="en-US" altLang="en-US" sz="5400" b="1" i="1" dirty="0">
              <a:solidFill>
                <a:srgbClr val="FF0000"/>
              </a:solidFill>
              <a:latin typeface="AvantGarde" pitchFamily="34" charset="0"/>
            </a:endParaRPr>
          </a:p>
        </p:txBody>
      </p:sp>
      <p:pic>
        <p:nvPicPr>
          <p:cNvPr id="34818" name="Picture 2" descr="Image result for cartoon picture of youth&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811" y="2797634"/>
            <a:ext cx="2343865" cy="2343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2398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itel 16"/>
          <p:cNvSpPr>
            <a:spLocks noGrp="1"/>
          </p:cNvSpPr>
          <p:nvPr>
            <p:ph type="title"/>
          </p:nvPr>
        </p:nvSpPr>
        <p:spPr bwMode="auto">
          <a:xfrm>
            <a:off x="1524000" y="0"/>
            <a:ext cx="7262776" cy="72104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solidFill>
                  <a:schemeClr val="bg2">
                    <a:lumMod val="10000"/>
                  </a:schemeClr>
                </a:solidFill>
                <a:latin typeface="+mj-lt"/>
                <a:ea typeface="ＭＳ Ｐゴシック" charset="-128"/>
              </a:rPr>
              <a:t>Personal Inventory Assessment History</a:t>
            </a:r>
          </a:p>
        </p:txBody>
      </p:sp>
      <p:pic>
        <p:nvPicPr>
          <p:cNvPr id="8" name="Picture 9"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690947" y="5533185"/>
            <a:ext cx="1002433" cy="98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p:cNvSpPr>
          <p:nvPr/>
        </p:nvSpPr>
        <p:spPr bwMode="auto">
          <a:xfrm>
            <a:off x="2140689" y="1821713"/>
            <a:ext cx="8218967"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Katharine Cook Briggs &amp; Isabel Briggs Myers</a:t>
            </a:r>
            <a:r>
              <a:rPr kumimoji="0" lang="en-US" sz="28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sym typeface="Wingdings" pitchFamily="2" charset="2"/>
              </a:rPr>
              <a:t> </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sym typeface="Wingdings" pitchFamily="2" charset="2"/>
              </a:rPr>
              <a:t>(Myer-Briggs Type Indicator or </a:t>
            </a:r>
            <a:r>
              <a:rPr kumimoji="0" lang="en-US" sz="2800" b="1" i="1"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MBTI</a:t>
            </a:r>
            <a:r>
              <a:rPr kumimoji="0" lang="en-US" sz="28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a:t>
            </a:r>
          </a:p>
        </p:txBody>
      </p:sp>
      <p:grpSp>
        <p:nvGrpSpPr>
          <p:cNvPr id="7" name="Group 12"/>
          <p:cNvGrpSpPr>
            <a:grpSpLocks/>
          </p:cNvGrpSpPr>
          <p:nvPr/>
        </p:nvGrpSpPr>
        <p:grpSpPr bwMode="auto">
          <a:xfrm>
            <a:off x="3437861" y="3274828"/>
            <a:ext cx="5146158" cy="2977116"/>
            <a:chOff x="576" y="2448"/>
            <a:chExt cx="2544" cy="1392"/>
          </a:xfrm>
        </p:grpSpPr>
        <p:sp>
          <p:nvSpPr>
            <p:cNvPr id="10" name="Rectangle 13"/>
            <p:cNvSpPr>
              <a:spLocks noChangeArrowheads="1"/>
            </p:cNvSpPr>
            <p:nvPr/>
          </p:nvSpPr>
          <p:spPr bwMode="auto">
            <a:xfrm>
              <a:off x="576" y="2448"/>
              <a:ext cx="2544" cy="1392"/>
            </a:xfrm>
            <a:prstGeom prst="rect">
              <a:avLst/>
            </a:prstGeom>
            <a:solidFill>
              <a:srgbClr val="CCEC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11" name="Group 14"/>
            <p:cNvGrpSpPr>
              <a:grpSpLocks/>
            </p:cNvGrpSpPr>
            <p:nvPr/>
          </p:nvGrpSpPr>
          <p:grpSpPr bwMode="auto">
            <a:xfrm>
              <a:off x="720" y="2544"/>
              <a:ext cx="2352" cy="1061"/>
              <a:chOff x="912" y="2640"/>
              <a:chExt cx="2352" cy="1061"/>
            </a:xfrm>
          </p:grpSpPr>
          <p:sp>
            <p:nvSpPr>
              <p:cNvPr id="12" name="WordArt 15"/>
              <p:cNvSpPr>
                <a:spLocks noChangeArrowheads="1" noChangeShapeType="1" noTextEdit="1"/>
              </p:cNvSpPr>
              <p:nvPr/>
            </p:nvSpPr>
            <p:spPr bwMode="auto">
              <a:xfrm>
                <a:off x="2784" y="2640"/>
                <a:ext cx="451" cy="497"/>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a:ln w="9525">
                      <a:solidFill>
                        <a:srgbClr val="000000"/>
                      </a:solidFill>
                      <a:round/>
                      <a:headEnd/>
                      <a:tailEnd/>
                    </a:ln>
                    <a:solidFill>
                      <a:srgbClr val="000000"/>
                    </a:solidFill>
                    <a:effectLst/>
                    <a:uLnTx/>
                    <a:uFillTx/>
                    <a:latin typeface="Arial Black"/>
                    <a:ea typeface="ＭＳ Ｐゴシック" charset="-128"/>
                    <a:cs typeface="+mn-cs"/>
                  </a:rPr>
                  <a:t>ESFP</a:t>
                </a:r>
              </a:p>
            </p:txBody>
          </p:sp>
          <p:grpSp>
            <p:nvGrpSpPr>
              <p:cNvPr id="13" name="Group 16"/>
              <p:cNvGrpSpPr>
                <a:grpSpLocks/>
              </p:cNvGrpSpPr>
              <p:nvPr/>
            </p:nvGrpSpPr>
            <p:grpSpPr bwMode="auto">
              <a:xfrm>
                <a:off x="912" y="2640"/>
                <a:ext cx="2352" cy="1061"/>
                <a:chOff x="576" y="2688"/>
                <a:chExt cx="2352" cy="1061"/>
              </a:xfrm>
            </p:grpSpPr>
            <p:sp>
              <p:nvSpPr>
                <p:cNvPr id="14" name="Text Box 17"/>
                <p:cNvSpPr txBox="1">
                  <a:spLocks noChangeArrowheads="1"/>
                </p:cNvSpPr>
                <p:nvPr/>
              </p:nvSpPr>
              <p:spPr bwMode="auto">
                <a:xfrm>
                  <a:off x="576" y="3504"/>
                  <a:ext cx="2352"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128"/>
                      <a:cs typeface="+mn-cs"/>
                    </a:rPr>
                    <a:t>1950’s Myers - Briggs</a:t>
                  </a:r>
                </a:p>
              </p:txBody>
            </p:sp>
            <p:grpSp>
              <p:nvGrpSpPr>
                <p:cNvPr id="15" name="Group 18"/>
                <p:cNvGrpSpPr>
                  <a:grpSpLocks/>
                </p:cNvGrpSpPr>
                <p:nvPr/>
              </p:nvGrpSpPr>
              <p:grpSpPr bwMode="auto">
                <a:xfrm>
                  <a:off x="576" y="2688"/>
                  <a:ext cx="1915" cy="881"/>
                  <a:chOff x="576" y="2688"/>
                  <a:chExt cx="1915" cy="881"/>
                </a:xfrm>
              </p:grpSpPr>
              <p:sp>
                <p:nvSpPr>
                  <p:cNvPr id="16" name="WordArt 19"/>
                  <p:cNvSpPr>
                    <a:spLocks noChangeArrowheads="1" noChangeShapeType="1" noTextEdit="1"/>
                  </p:cNvSpPr>
                  <p:nvPr/>
                </p:nvSpPr>
                <p:spPr bwMode="auto">
                  <a:xfrm>
                    <a:off x="1824" y="2688"/>
                    <a:ext cx="398" cy="49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a:ln w="9525">
                          <a:solidFill>
                            <a:srgbClr val="000000"/>
                          </a:solidFill>
                          <a:round/>
                          <a:headEnd/>
                          <a:tailEnd/>
                        </a:ln>
                        <a:solidFill>
                          <a:srgbClr val="C0504D"/>
                        </a:solidFill>
                        <a:effectLst/>
                        <a:uLnTx/>
                        <a:uFillTx/>
                        <a:latin typeface="Arial Black"/>
                        <a:ea typeface="ＭＳ Ｐゴシック" charset="-128"/>
                        <a:cs typeface="+mn-cs"/>
                      </a:rPr>
                      <a:t>ISTJ</a:t>
                    </a:r>
                  </a:p>
                </p:txBody>
              </p:sp>
              <p:sp>
                <p:nvSpPr>
                  <p:cNvPr id="17" name="WordArt 20"/>
                  <p:cNvSpPr>
                    <a:spLocks noChangeArrowheads="1" noChangeShapeType="1" noTextEdit="1"/>
                  </p:cNvSpPr>
                  <p:nvPr/>
                </p:nvSpPr>
                <p:spPr bwMode="auto">
                  <a:xfrm rot="-623670">
                    <a:off x="2016" y="3120"/>
                    <a:ext cx="475" cy="397"/>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a:ln w="9525">
                          <a:solidFill>
                            <a:srgbClr val="000000"/>
                          </a:solidFill>
                          <a:round/>
                          <a:headEnd/>
                          <a:tailEnd/>
                        </a:ln>
                        <a:solidFill>
                          <a:srgbClr val="800080"/>
                        </a:solidFill>
                        <a:effectLst/>
                        <a:uLnTx/>
                        <a:uFillTx/>
                        <a:latin typeface="Arial Black"/>
                        <a:ea typeface="ＭＳ Ｐゴシック" charset="-128"/>
                        <a:cs typeface="+mn-cs"/>
                      </a:rPr>
                      <a:t>ENTP</a:t>
                    </a:r>
                  </a:p>
                </p:txBody>
              </p:sp>
              <p:sp>
                <p:nvSpPr>
                  <p:cNvPr id="18" name="WordArt 21"/>
                  <p:cNvSpPr>
                    <a:spLocks noChangeArrowheads="1" noChangeShapeType="1" noTextEdit="1"/>
                  </p:cNvSpPr>
                  <p:nvPr/>
                </p:nvSpPr>
                <p:spPr bwMode="auto">
                  <a:xfrm>
                    <a:off x="1296" y="2928"/>
                    <a:ext cx="403" cy="497"/>
                  </a:xfrm>
                  <a:prstGeom prst="rect">
                    <a:avLst/>
                  </a:prstGeom>
                </p:spPr>
                <p:txBody>
                  <a:bodyPr wrap="none" fromWordArt="1">
                    <a:prstTxWarp prst="textChevron">
                      <a:avLst>
                        <a:gd name="adj" fmla="val 25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a:ln w="9525">
                          <a:solidFill>
                            <a:srgbClr val="000000"/>
                          </a:solidFill>
                          <a:round/>
                          <a:headEnd/>
                          <a:tailEnd/>
                        </a:ln>
                        <a:solidFill>
                          <a:srgbClr val="000000"/>
                        </a:solidFill>
                        <a:effectLst/>
                        <a:uLnTx/>
                        <a:uFillTx/>
                        <a:latin typeface="Arial Black"/>
                        <a:ea typeface="ＭＳ Ｐゴシック" charset="-128"/>
                        <a:cs typeface="+mn-cs"/>
                      </a:rPr>
                      <a:t>INFJ</a:t>
                    </a:r>
                  </a:p>
                </p:txBody>
              </p:sp>
              <p:sp>
                <p:nvSpPr>
                  <p:cNvPr id="19" name="WordArt 22"/>
                  <p:cNvSpPr>
                    <a:spLocks noChangeArrowheads="1" noChangeShapeType="1" noTextEdit="1"/>
                  </p:cNvSpPr>
                  <p:nvPr/>
                </p:nvSpPr>
                <p:spPr bwMode="auto">
                  <a:xfrm>
                    <a:off x="864" y="2688"/>
                    <a:ext cx="475" cy="49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a:ln w="9525">
                          <a:solidFill>
                            <a:srgbClr val="000000"/>
                          </a:solidFill>
                          <a:round/>
                          <a:headEnd/>
                          <a:tailEnd/>
                        </a:ln>
                        <a:solidFill>
                          <a:srgbClr val="800080"/>
                        </a:solidFill>
                        <a:effectLst/>
                        <a:uLnTx/>
                        <a:uFillTx/>
                        <a:latin typeface="Arial Black"/>
                        <a:ea typeface="ＭＳ Ｐゴシック" charset="-128"/>
                        <a:cs typeface="+mn-cs"/>
                      </a:rPr>
                      <a:t>ENTP</a:t>
                    </a:r>
                  </a:p>
                </p:txBody>
              </p:sp>
              <p:sp>
                <p:nvSpPr>
                  <p:cNvPr id="20" name="WordArt 23"/>
                  <p:cNvSpPr>
                    <a:spLocks noChangeArrowheads="1" noChangeShapeType="1" noTextEdit="1"/>
                  </p:cNvSpPr>
                  <p:nvPr/>
                </p:nvSpPr>
                <p:spPr bwMode="auto">
                  <a:xfrm rot="2380898">
                    <a:off x="576" y="3072"/>
                    <a:ext cx="451" cy="49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a:ln w="9525">
                          <a:solidFill>
                            <a:srgbClr val="000000"/>
                          </a:solidFill>
                          <a:round/>
                          <a:headEnd/>
                          <a:tailEnd/>
                        </a:ln>
                        <a:solidFill>
                          <a:srgbClr val="0000FF"/>
                        </a:solidFill>
                        <a:effectLst/>
                        <a:uLnTx/>
                        <a:uFillTx/>
                        <a:latin typeface="Arial Black"/>
                        <a:ea typeface="ＭＳ Ｐゴシック" charset="-128"/>
                        <a:cs typeface="+mn-cs"/>
                      </a:rPr>
                      <a:t>ESTJ</a:t>
                    </a:r>
                  </a:p>
                </p:txBody>
              </p:sp>
            </p:grpSp>
          </p:grpSp>
        </p:grpSp>
      </p:grpSp>
    </p:spTree>
    <p:extLst>
      <p:ext uri="{BB962C8B-B14F-4D97-AF65-F5344CB8AC3E}">
        <p14:creationId xmlns:p14="http://schemas.microsoft.com/office/powerpoint/2010/main" val="372307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style.rotation</p:attrName>
                                        </p:attrNameLst>
                                      </p:cBhvr>
                                      <p:tavLst>
                                        <p:tav tm="0">
                                          <p:val>
                                            <p:fltVal val="360"/>
                                          </p:val>
                                        </p:tav>
                                        <p:tav tm="100000">
                                          <p:val>
                                            <p:fltVal val="0"/>
                                          </p:val>
                                        </p:tav>
                                      </p:tavLst>
                                    </p:anim>
                                    <p:animEffect transition="in" filter="fade">
                                      <p:cBhvr>
                                        <p:cTn id="10" dur="2000"/>
                                        <p:tgtEl>
                                          <p:spTgt spid="8"/>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itel 16"/>
          <p:cNvSpPr>
            <a:spLocks noGrp="1"/>
          </p:cNvSpPr>
          <p:nvPr>
            <p:ph type="title"/>
          </p:nvPr>
        </p:nvSpPr>
        <p:spPr bwMode="auto">
          <a:xfrm>
            <a:off x="1524000" y="0"/>
            <a:ext cx="7262776" cy="72104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solidFill>
                  <a:schemeClr val="bg2">
                    <a:lumMod val="10000"/>
                  </a:schemeClr>
                </a:solidFill>
                <a:latin typeface="Arial" charset="0"/>
                <a:ea typeface="ＭＳ Ｐゴシック" charset="-128"/>
              </a:rPr>
              <a:t>Personal Inventory Assessment History</a:t>
            </a:r>
          </a:p>
        </p:txBody>
      </p:sp>
      <p:pic>
        <p:nvPicPr>
          <p:cNvPr id="8" name="Picture 9"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543903" y="5633301"/>
            <a:ext cx="1002433" cy="98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ontent Placeholder 2"/>
          <p:cNvSpPr>
            <a:spLocks/>
          </p:cNvSpPr>
          <p:nvPr/>
        </p:nvSpPr>
        <p:spPr bwMode="auto">
          <a:xfrm>
            <a:off x="2286000" y="2057401"/>
            <a:ext cx="77724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1970’s   David </a:t>
            </a:r>
            <a:r>
              <a:rPr kumimoji="0" lang="en-US" sz="3200" b="1" i="0" u="none" strike="noStrike" kern="1200" cap="none" spc="0" normalizeH="0" baseline="0" noProof="0" dirty="0" err="1">
                <a:ln>
                  <a:noFill/>
                </a:ln>
                <a:solidFill>
                  <a:prstClr val="black"/>
                </a:solidFill>
                <a:effectLst/>
                <a:uLnTx/>
                <a:uFillTx/>
                <a:latin typeface="Arial" pitchFamily="34" charset="0"/>
                <a:ea typeface="ＭＳ Ｐゴシック" charset="-128"/>
                <a:cs typeface="Arial" pitchFamily="34" charset="0"/>
              </a:rPr>
              <a:t>Keirsey</a:t>
            </a:r>
            <a:r>
              <a:rPr kumimoji="0" lang="en-US" sz="32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a:t>
            </a:r>
            <a:r>
              <a:rPr kumimoji="0" lang="en-US" sz="32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sym typeface="Wingdings" pitchFamily="2" charset="2"/>
              </a:rPr>
              <a:t></a:t>
            </a:r>
            <a:r>
              <a:rPr kumimoji="0" lang="en-US" sz="32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Temperament Types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a:t>
            </a:r>
            <a:endParaRPr kumimoji="0" lang="en-US" sz="1000" b="0" i="1"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a:t>
            </a: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Apollonian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Promethean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ＭＳ Ｐゴシック" charset="-128"/>
                <a:cs typeface="Arial" pitchFamily="34" charset="0"/>
              </a:rPr>
              <a:t>Epimethean</a:t>
            </a:r>
            <a:endPar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Dionysian</a:t>
            </a:r>
          </a:p>
        </p:txBody>
      </p:sp>
      <p:pic>
        <p:nvPicPr>
          <p:cNvPr id="22" name="Picture 12" descr="TCP8000_Please_Undr_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3669" y="3138378"/>
            <a:ext cx="2147887"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26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style.rotation</p:attrName>
                                        </p:attrNameLst>
                                      </p:cBhvr>
                                      <p:tavLst>
                                        <p:tav tm="0">
                                          <p:val>
                                            <p:fltVal val="360"/>
                                          </p:val>
                                        </p:tav>
                                        <p:tav tm="100000">
                                          <p:val>
                                            <p:fltVal val="0"/>
                                          </p:val>
                                        </p:tav>
                                      </p:tavLst>
                                    </p:anim>
                                    <p:animEffect transition="in" filter="fade">
                                      <p:cBhvr>
                                        <p:cTn id="10" dur="2000"/>
                                        <p:tgtEl>
                                          <p:spTgt spid="8"/>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000"/>
                                        <p:tgtEl>
                                          <p:spTgt spid="21"/>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itel 16"/>
          <p:cNvSpPr>
            <a:spLocks noGrp="1"/>
          </p:cNvSpPr>
          <p:nvPr>
            <p:ph type="title"/>
          </p:nvPr>
        </p:nvSpPr>
        <p:spPr bwMode="auto">
          <a:xfrm>
            <a:off x="1524000" y="498717"/>
            <a:ext cx="7262776" cy="72104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solidFill>
                  <a:schemeClr val="bg2">
                    <a:lumMod val="10000"/>
                  </a:schemeClr>
                </a:solidFill>
                <a:latin typeface="+mj-lt"/>
                <a:ea typeface="ＭＳ Ｐゴシック" charset="-128"/>
              </a:rPr>
              <a:t>True Colors Evolution</a:t>
            </a:r>
          </a:p>
        </p:txBody>
      </p:sp>
      <p:pic>
        <p:nvPicPr>
          <p:cNvPr id="8" name="Picture 9" descr="Flower logo-Shadow &amp; Beveled B"/>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713721" y="5574195"/>
            <a:ext cx="1002433" cy="98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Front of cards new"/>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24001" y="1780954"/>
            <a:ext cx="2764465" cy="467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5"/>
          <p:cNvSpPr txBox="1">
            <a:spLocks noChangeArrowheads="1"/>
          </p:cNvSpPr>
          <p:nvPr/>
        </p:nvSpPr>
        <p:spPr bwMode="auto">
          <a:xfrm>
            <a:off x="4038600" y="2438401"/>
            <a:ext cx="6019800" cy="329320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Don becomes aware of the work of David </a:t>
            </a:r>
            <a:r>
              <a:rPr kumimoji="0" lang="en-US" sz="2400" b="0" i="0" u="none" strike="noStrike" kern="1200" cap="none" spc="0" normalizeH="0" baseline="0" noProof="0" dirty="0" err="1">
                <a:ln>
                  <a:noFill/>
                </a:ln>
                <a:solidFill>
                  <a:prstClr val="black"/>
                </a:solidFill>
                <a:effectLst/>
                <a:uLnTx/>
                <a:uFillTx/>
                <a:latin typeface="Arial" pitchFamily="34" charset="0"/>
                <a:ea typeface="ＭＳ Ｐゴシック" charset="-128"/>
                <a:cs typeface="Arial" pitchFamily="34" charset="0"/>
              </a:rPr>
              <a:t>Keirsey</a:t>
            </a:r>
            <a:r>
              <a:rPr kumimoji="0" lang="en-US" sz="24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He believed there were Fundamental and Universal applications of </a:t>
            </a:r>
            <a:r>
              <a:rPr kumimoji="0" lang="en-US" sz="2400" b="0" i="0" u="none" strike="noStrike" kern="1200" cap="none" spc="0" normalizeH="0" baseline="0" noProof="0" dirty="0" err="1">
                <a:ln>
                  <a:noFill/>
                </a:ln>
                <a:solidFill>
                  <a:prstClr val="black"/>
                </a:solidFill>
                <a:effectLst/>
                <a:uLnTx/>
                <a:uFillTx/>
                <a:latin typeface="Arial" pitchFamily="34" charset="0"/>
                <a:ea typeface="ＭＳ Ｐゴシック" charset="-128"/>
                <a:cs typeface="Arial" pitchFamily="34" charset="0"/>
              </a:rPr>
              <a:t>Keirsey’s</a:t>
            </a:r>
            <a:r>
              <a:rPr kumimoji="0" lang="en-US" sz="24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 work.</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But…to remember it, it needed to be FUN!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True Colors is born.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ORANGE </a:t>
            </a:r>
            <a:r>
              <a:rPr kumimoji="0" lang="en-US" sz="24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sym typeface="Wingdings" pitchFamily="2" charset="2"/>
              </a:rPr>
              <a:t> GOLD  BLUE  GREEN</a:t>
            </a:r>
          </a:p>
        </p:txBody>
      </p:sp>
      <p:sp>
        <p:nvSpPr>
          <p:cNvPr id="9" name="Content Placeholder 2"/>
          <p:cNvSpPr>
            <a:spLocks/>
          </p:cNvSpPr>
          <p:nvPr/>
        </p:nvSpPr>
        <p:spPr bwMode="auto">
          <a:xfrm>
            <a:off x="2743200" y="1610833"/>
            <a:ext cx="7543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1978	   Don Lowry  </a:t>
            </a:r>
            <a:r>
              <a:rPr kumimoji="0" lang="en-US" sz="32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sym typeface="Wingdings" pitchFamily="2" charset="2"/>
              </a:rPr>
              <a:t> </a:t>
            </a:r>
            <a:r>
              <a:rPr kumimoji="0" lang="en-US" sz="32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True Colors</a:t>
            </a:r>
          </a:p>
        </p:txBody>
      </p:sp>
    </p:spTree>
    <p:extLst>
      <p:ext uri="{BB962C8B-B14F-4D97-AF65-F5344CB8AC3E}">
        <p14:creationId xmlns:p14="http://schemas.microsoft.com/office/powerpoint/2010/main" val="405757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style.rotation</p:attrName>
                                        </p:attrNameLst>
                                      </p:cBhvr>
                                      <p:tavLst>
                                        <p:tav tm="0">
                                          <p:val>
                                            <p:fltVal val="360"/>
                                          </p:val>
                                        </p:tav>
                                        <p:tav tm="100000">
                                          <p:val>
                                            <p:fltVal val="0"/>
                                          </p:val>
                                        </p:tav>
                                      </p:tavLst>
                                    </p:anim>
                                    <p:animEffect transition="in" filter="fade">
                                      <p:cBhvr>
                                        <p:cTn id="10" dur="2000"/>
                                        <p:tgtEl>
                                          <p:spTgt spid="8"/>
                                        </p:tgtEl>
                                      </p:cBhvr>
                                    </p:animEffect>
                                  </p:childTnLst>
                                </p:cTn>
                              </p:par>
                            </p:childTnLst>
                          </p:cTn>
                        </p:par>
                        <p:par>
                          <p:cTn id="11" fill="hold">
                            <p:stCondLst>
                              <p:cond delay="2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Pladsholder til indhold 17"/>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latin typeface="Arial" charset="0"/>
                <a:ea typeface="ＭＳ Ｐゴシック" charset="-128"/>
              </a:rPr>
              <a:t>There are an number of personality assessments available, some can even be accessed for free. </a:t>
            </a:r>
          </a:p>
          <a:p>
            <a:r>
              <a:rPr lang="en-US" dirty="0"/>
              <a:t>Gary Smalley's personality test</a:t>
            </a:r>
          </a:p>
          <a:p>
            <a:pPr lvl="1"/>
            <a:endParaRPr lang="en-US" sz="2400" dirty="0">
              <a:latin typeface="Arial" charset="0"/>
              <a:ea typeface="ＭＳ Ｐゴシック" charset="-128"/>
            </a:endParaRPr>
          </a:p>
          <a:p>
            <a:pPr eaLnBrk="1" hangingPunct="1"/>
            <a:endParaRPr lang="en-US" dirty="0">
              <a:latin typeface="Arial" charset="0"/>
              <a:ea typeface="ＭＳ Ｐゴシック" charset="-128"/>
            </a:endParaRPr>
          </a:p>
          <a:p>
            <a:pPr eaLnBrk="1" hangingPunct="1">
              <a:buNone/>
            </a:pPr>
            <a:r>
              <a:rPr lang="en-US" sz="2400" i="1" dirty="0">
                <a:latin typeface="Arial" charset="0"/>
                <a:ea typeface="ＭＳ Ｐゴシック" charset="-128"/>
              </a:rPr>
              <a:t>	</a:t>
            </a:r>
          </a:p>
        </p:txBody>
      </p:sp>
      <p:sp>
        <p:nvSpPr>
          <p:cNvPr id="7" name="Titel 16"/>
          <p:cNvSpPr>
            <a:spLocks noGrp="1"/>
          </p:cNvSpPr>
          <p:nvPr>
            <p:ph type="title"/>
          </p:nvPr>
        </p:nvSpPr>
        <p:spPr bwMode="auto">
          <a:xfrm>
            <a:off x="1672117" y="0"/>
            <a:ext cx="7108324" cy="72104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dirty="0">
                <a:solidFill>
                  <a:schemeClr val="bg2">
                    <a:lumMod val="10000"/>
                  </a:schemeClr>
                </a:solidFill>
                <a:latin typeface="+mj-lt"/>
                <a:ea typeface="ＭＳ Ｐゴシック" charset="-128"/>
              </a:rPr>
              <a:t>Personality Inventory Assessments</a:t>
            </a:r>
          </a:p>
        </p:txBody>
      </p:sp>
      <p:pic>
        <p:nvPicPr>
          <p:cNvPr id="180228" name="Picture 4" descr="http://www.datingskillsreview.com/images/stories/jreviews/4296_garysmalleyphoto9_1327493580.png">
            <a:hlinkClick r:id="rId3"/>
          </p:cNvPr>
          <p:cNvPicPr>
            <a:picLocks noChangeAspect="1" noChangeArrowheads="1"/>
          </p:cNvPicPr>
          <p:nvPr/>
        </p:nvPicPr>
        <p:blipFill>
          <a:blip r:embed="rId4"/>
          <a:srcRect/>
          <a:stretch>
            <a:fillRect/>
          </a:stretch>
        </p:blipFill>
        <p:spPr bwMode="auto">
          <a:xfrm>
            <a:off x="9802695" y="3895430"/>
            <a:ext cx="2126512" cy="2756590"/>
          </a:xfrm>
          <a:prstGeom prst="rect">
            <a:avLst/>
          </a:prstGeom>
          <a:noFill/>
        </p:spPr>
      </p:pic>
      <p:sp>
        <p:nvSpPr>
          <p:cNvPr id="6" name="Rectangle 5"/>
          <p:cNvSpPr/>
          <p:nvPr/>
        </p:nvSpPr>
        <p:spPr>
          <a:xfrm>
            <a:off x="1524001" y="6041549"/>
            <a:ext cx="6996223" cy="646331"/>
          </a:xfrm>
          <a:prstGeom prst="rect">
            <a:avLst/>
          </a:prstGeom>
        </p:spPr>
        <p:txBody>
          <a:bodyPr wrap="square">
            <a:spAutoFit/>
          </a:bodyPr>
          <a:lstStyle/>
          <a:p>
            <a:pPr marL="457200" marR="0" lvl="1"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ＭＳ Ｐゴシック" charset="-128"/>
                <a:cs typeface="+mn-cs"/>
                <a:hlinkClick r:id="rId5"/>
              </a:rPr>
              <a:t>http://www3.dbu.edu/jeanhumphreys/SocialPsych/smalleytrentpersonality.htm</a:t>
            </a:r>
            <a:endParaRPr kumimoji="0" lang="en-US" sz="1800" b="0" i="0" u="none" strike="noStrike" kern="1200" cap="none" spc="0" normalizeH="0" baseline="0" noProof="0" dirty="0">
              <a:ln>
                <a:noFill/>
              </a:ln>
              <a:solidFill>
                <a:prstClr val="white"/>
              </a:solidFill>
              <a:effectLst/>
              <a:uLnTx/>
              <a:uFillTx/>
              <a:latin typeface="Arial" charset="0"/>
              <a:ea typeface="ＭＳ Ｐゴシック" charset="-128"/>
              <a:cs typeface="+mn-cs"/>
            </a:endParaRPr>
          </a:p>
        </p:txBody>
      </p:sp>
      <p:pic>
        <p:nvPicPr>
          <p:cNvPr id="1026" name="Picture 2" descr="Image result for lion carto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122" y="4673402"/>
            <a:ext cx="1503237" cy="12307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tter carto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3081" y="4658365"/>
            <a:ext cx="1305442" cy="12307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olden retriever carto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5598" y="4673402"/>
            <a:ext cx="1270422" cy="12307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beaver carto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8691" y="4782145"/>
            <a:ext cx="1205774" cy="1106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20112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lideshop_Teamwork">
  <a:themeElements>
    <a:clrScheme name="Brugerdefineret 6">
      <a:dk1>
        <a:srgbClr val="FFFCF9"/>
      </a:dk1>
      <a:lt1>
        <a:sysClr val="window" lastClr="FFFFFF"/>
      </a:lt1>
      <a:dk2>
        <a:srgbClr val="D7D8D9"/>
      </a:dk2>
      <a:lt2>
        <a:srgbClr val="FFFFFF"/>
      </a:lt2>
      <a:accent1>
        <a:srgbClr val="E6E6E6"/>
      </a:accent1>
      <a:accent2>
        <a:srgbClr val="F9AF18"/>
      </a:accent2>
      <a:accent3>
        <a:srgbClr val="78C5DD"/>
      </a:accent3>
      <a:accent4>
        <a:srgbClr val="0081BE"/>
      </a:accent4>
      <a:accent5>
        <a:srgbClr val="FAB900"/>
      </a:accent5>
      <a:accent6>
        <a:srgbClr val="E7711C"/>
      </a:accent6>
      <a:hlink>
        <a:srgbClr val="7EB220"/>
      </a:hlink>
      <a:folHlink>
        <a:srgbClr val="7EB2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2720DB41B9EEF45ADF4244CBA559DAF" ma:contentTypeVersion="1" ma:contentTypeDescription="Create a new document." ma:contentTypeScope="" ma:versionID="72a538e49186de1a67358e606e7a8ede">
  <xsd:schema xmlns:xsd="http://www.w3.org/2001/XMLSchema" xmlns:xs="http://www.w3.org/2001/XMLSchema" xmlns:p="http://schemas.microsoft.com/office/2006/metadata/properties" xmlns:ns2="6ca59065-910a-4fe9-b498-f2fbc2165e76" targetNamespace="http://schemas.microsoft.com/office/2006/metadata/properties" ma:root="true" ma:fieldsID="f9efd1529537d3c68034ed3ba5a58877" ns2:_="">
    <xsd:import namespace="6ca59065-910a-4fe9-b498-f2fbc2165e76"/>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a59065-910a-4fe9-b498-f2fbc2165e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13A7A8-77D8-4872-83F8-D9229E15BAAA}"/>
</file>

<file path=customXml/itemProps2.xml><?xml version="1.0" encoding="utf-8"?>
<ds:datastoreItem xmlns:ds="http://schemas.openxmlformats.org/officeDocument/2006/customXml" ds:itemID="{D687344E-247B-4E86-A3A7-41942DD78A4B}"/>
</file>

<file path=customXml/itemProps3.xml><?xml version="1.0" encoding="utf-8"?>
<ds:datastoreItem xmlns:ds="http://schemas.openxmlformats.org/officeDocument/2006/customXml" ds:itemID="{1A28DAA3-CBA0-4391-B44C-619A9B0E6876}"/>
</file>

<file path=docProps/app.xml><?xml version="1.0" encoding="utf-8"?>
<Properties xmlns="http://schemas.openxmlformats.org/officeDocument/2006/extended-properties" xmlns:vt="http://schemas.openxmlformats.org/officeDocument/2006/docPropsVTypes">
  <Template>Facet</Template>
  <TotalTime>50337</TotalTime>
  <Words>4387</Words>
  <Application>Microsoft Office PowerPoint</Application>
  <PresentationFormat>Widescreen</PresentationFormat>
  <Paragraphs>671</Paragraphs>
  <Slides>52</Slides>
  <Notes>38</Notes>
  <HiddenSlides>0</HiddenSlides>
  <MMClips>1</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52</vt:i4>
      </vt:variant>
    </vt:vector>
  </HeadingPairs>
  <TitlesOfParts>
    <vt:vector size="78" baseType="lpstr">
      <vt:lpstr>ＭＳ Ｐゴシック</vt:lpstr>
      <vt:lpstr>Arial</vt:lpstr>
      <vt:lpstr>Arial Black</vt:lpstr>
      <vt:lpstr>Arial Narrow</vt:lpstr>
      <vt:lpstr>AvantGarde</vt:lpstr>
      <vt:lpstr>Avenir Roman</vt:lpstr>
      <vt:lpstr>Calibri</vt:lpstr>
      <vt:lpstr>Calibri Light</vt:lpstr>
      <vt:lpstr>Cambria</vt:lpstr>
      <vt:lpstr>Franklin Gothic Demi</vt:lpstr>
      <vt:lpstr>Franklin Gothic Medium</vt:lpstr>
      <vt:lpstr>Helvetica</vt:lpstr>
      <vt:lpstr>Lucida Grande</vt:lpstr>
      <vt:lpstr>Stencil</vt:lpstr>
      <vt:lpstr>Symbol</vt:lpstr>
      <vt:lpstr>Times New Roman</vt:lpstr>
      <vt:lpstr>Trebuchet MS</vt:lpstr>
      <vt:lpstr>Wingdings</vt:lpstr>
      <vt:lpstr>Wingdings 3</vt:lpstr>
      <vt:lpstr>Facet</vt:lpstr>
      <vt:lpstr>Custom Design</vt:lpstr>
      <vt:lpstr>1_Facet</vt:lpstr>
      <vt:lpstr>1_Custom Design</vt:lpstr>
      <vt:lpstr>Slideshop_Teamwork</vt:lpstr>
      <vt:lpstr>Office Theme</vt:lpstr>
      <vt:lpstr>Default Design</vt:lpstr>
      <vt:lpstr>Douglas County  Healthy Youth Coalition  </vt:lpstr>
      <vt:lpstr>Agenda</vt:lpstr>
      <vt:lpstr>Personal Inventory Assessment</vt:lpstr>
      <vt:lpstr>Personal Inventory Assessment History</vt:lpstr>
      <vt:lpstr>Personal Inventory Assessment History</vt:lpstr>
      <vt:lpstr>Personal Inventory Assessment History</vt:lpstr>
      <vt:lpstr>Personal Inventory Assessment History</vt:lpstr>
      <vt:lpstr>True Colors Evolution</vt:lpstr>
      <vt:lpstr>Personality Inventory Assessments</vt:lpstr>
      <vt:lpstr>Card Sort  What Are My Colors?</vt:lpstr>
      <vt:lpstr>What is Your True Color Spectrum Today</vt:lpstr>
      <vt:lpstr>What is Your True Color Spectrum Today</vt:lpstr>
      <vt:lpstr>Core Needs &amp; Values Orange </vt:lpstr>
      <vt:lpstr>Attributes - Orange</vt:lpstr>
      <vt:lpstr>Core Needs &amp; Values Gold </vt:lpstr>
      <vt:lpstr>Attributes - Gold</vt:lpstr>
      <vt:lpstr>Core Needs &amp; Values Blue </vt:lpstr>
      <vt:lpstr>Attributes - Blue</vt:lpstr>
      <vt:lpstr>Core Needs &amp; Values Green </vt:lpstr>
      <vt:lpstr>Attributes - Green</vt:lpstr>
      <vt:lpstr>Questions </vt:lpstr>
      <vt:lpstr>What Is Prevention </vt:lpstr>
      <vt:lpstr>Our vision is and empowered community that promotes the health and well-being of all youth in Douglas County </vt:lpstr>
      <vt:lpstr>What is Behavioral Health?</vt:lpstr>
      <vt:lpstr>Continuum of Care</vt:lpstr>
      <vt:lpstr>PowerPoint Presentation</vt:lpstr>
      <vt:lpstr>We can make change in two ways:</vt:lpstr>
      <vt:lpstr>“The Tolstoy Principle” </vt:lpstr>
      <vt:lpstr>The Frog or the Pond?</vt:lpstr>
      <vt:lpstr>PowerPoint Presentation</vt:lpstr>
      <vt:lpstr>Risk Factor</vt:lpstr>
      <vt:lpstr>Protective Factor</vt:lpstr>
      <vt:lpstr>Multiple Contexts</vt:lpstr>
      <vt:lpstr>PowerPoint Presentation</vt:lpstr>
      <vt:lpstr>PowerPoint Presentation</vt:lpstr>
      <vt:lpstr>PowerPoint Presentation</vt:lpstr>
      <vt:lpstr>PowerPoint Presentation</vt:lpstr>
      <vt:lpstr>PowerPoint Presentation</vt:lpstr>
      <vt:lpstr>Communities are perfectly engineered  to get the results  they are currently getting… this is why they should think comprehensively even if they cannot act comprehensively</vt:lpstr>
      <vt:lpstr>PowerPoint Presentation</vt:lpstr>
      <vt:lpstr>PowerPoint Presentation</vt:lpstr>
      <vt:lpstr>Coalition Definition  </vt:lpstr>
      <vt:lpstr>PowerPoint Presentation</vt:lpstr>
      <vt:lpstr>PowerPoint Presentation</vt:lpstr>
      <vt:lpstr>PowerPoint Presentation</vt:lpstr>
      <vt:lpstr>PowerPoint Presentation</vt:lpstr>
      <vt:lpstr>Decision Items </vt:lpstr>
      <vt:lpstr>Community Assessment – Next Steps </vt:lpstr>
      <vt:lpstr>Leadership Team Deliverables– Next Steps </vt:lpstr>
      <vt:lpstr>PowerPoint Presentation</vt:lpstr>
      <vt:lpstr>Seven behavior change strategies</vt:lpstr>
      <vt:lpstr>PowerPoint Presentation</vt:lpstr>
    </vt:vector>
  </TitlesOfParts>
  <Company>DCSD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Douglas County Youth Substance Abuse Prevention Coalition</dc:title>
  <dc:creator>CURTIS  HANOCK</dc:creator>
  <cp:lastModifiedBy>CURTIS  HANOCK</cp:lastModifiedBy>
  <cp:revision>86</cp:revision>
  <dcterms:created xsi:type="dcterms:W3CDTF">2019-11-06T19:04:37Z</dcterms:created>
  <dcterms:modified xsi:type="dcterms:W3CDTF">2020-03-31T17:48:28Z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0x010100F2720DB41B9EEF45ADF4244CBA559DAF</vt:lpwstr>
  </property>
</Properties>
</file>